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6" r:id="rId2"/>
    <p:sldId id="341" r:id="rId3"/>
    <p:sldId id="257" r:id="rId4"/>
    <p:sldId id="258" r:id="rId5"/>
    <p:sldId id="297" r:id="rId6"/>
    <p:sldId id="299" r:id="rId7"/>
    <p:sldId id="301" r:id="rId8"/>
    <p:sldId id="334" r:id="rId9"/>
    <p:sldId id="336" r:id="rId10"/>
    <p:sldId id="344" r:id="rId11"/>
    <p:sldId id="335" r:id="rId12"/>
    <p:sldId id="298" r:id="rId13"/>
    <p:sldId id="342" r:id="rId14"/>
    <p:sldId id="303" r:id="rId15"/>
    <p:sldId id="304" r:id="rId16"/>
    <p:sldId id="306" r:id="rId17"/>
    <p:sldId id="339" r:id="rId18"/>
    <p:sldId id="278" r:id="rId19"/>
    <p:sldId id="288" r:id="rId20"/>
    <p:sldId id="291" r:id="rId21"/>
    <p:sldId id="294" r:id="rId22"/>
    <p:sldId id="295" r:id="rId23"/>
    <p:sldId id="320" r:id="rId24"/>
    <p:sldId id="321" r:id="rId25"/>
    <p:sldId id="322" r:id="rId26"/>
    <p:sldId id="312" r:id="rId27"/>
    <p:sldId id="313" r:id="rId28"/>
    <p:sldId id="337" r:id="rId29"/>
    <p:sldId id="330" r:id="rId30"/>
    <p:sldId id="338" r:id="rId31"/>
    <p:sldId id="331" r:id="rId32"/>
    <p:sldId id="314" r:id="rId33"/>
    <p:sldId id="315" r:id="rId34"/>
    <p:sldId id="316" r:id="rId35"/>
    <p:sldId id="319" r:id="rId36"/>
    <p:sldId id="343" r:id="rId37"/>
    <p:sldId id="349" r:id="rId38"/>
    <p:sldId id="345" r:id="rId39"/>
    <p:sldId id="346" r:id="rId40"/>
    <p:sldId id="347" r:id="rId41"/>
    <p:sldId id="348" r:id="rId42"/>
    <p:sldId id="28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00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840" autoAdjust="0"/>
  </p:normalViewPr>
  <p:slideViewPr>
    <p:cSldViewPr>
      <p:cViewPr varScale="1">
        <p:scale>
          <a:sx n="92" d="100"/>
          <a:sy n="92" d="100"/>
        </p:scale>
        <p:origin x="-8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66821-A201-423D-948B-74FC3AF2EF60}" type="datetimeFigureOut">
              <a:rPr lang="en-US" smtClean="0"/>
              <a:pPr/>
              <a:t>12/5/2008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37DF3-0EB6-4053-98B7-039FE8FFF1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AF9DF46-53E5-4200-8264-87530683911A}"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5287C40-15F4-4559-A2E6-F9A26F277E09}" type="slidenum">
              <a:rPr lang="en-US"/>
              <a:pPr/>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47A9396-9AB2-40DF-9EE8-1607042EB7D5}"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9B42A8D-17BA-44D7-91EF-7B94DA066FC5}" type="slidenum">
              <a:rPr lang="en-US"/>
              <a:pPr/>
              <a:t>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C90599E-A193-4829-96E5-4B819BDA61F2}" type="slidenum">
              <a:rPr lang="en-US"/>
              <a:pPr/>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24C6811-69FA-43B9-BE47-25A0351DED7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EAD254-58F9-43F4-AE47-4D991430CDAA}"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59937D3-30FA-43E7-B2BC-4D43B2958DD3}"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0620A-F714-4E63-9CEE-A19C015EF430}"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9E01D-8173-4B26-90B4-553948999A9D}" type="datetime1">
              <a:rPr lang="en-US" smtClean="0"/>
              <a:pPr/>
              <a:t>12/5/2008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F91FF-9A0F-4BEF-8DF6-9D15BF361F3B}" type="datetime1">
              <a:rPr lang="en-US" smtClean="0"/>
              <a:pPr/>
              <a:t>12/5/2008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7BE7C-81DB-4197-8985-212C1D8CB795}" type="datetime1">
              <a:rPr lang="en-US" smtClean="0"/>
              <a:pPr/>
              <a:t>12/5/2008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C1F63-801D-4FE4-AE16-784E8A6BA713}" type="datetime1">
              <a:rPr lang="en-US" smtClean="0"/>
              <a:pPr/>
              <a:t>12/5/2008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6F956-36A1-4876-9906-81ED6CF74781}" type="datetime1">
              <a:rPr lang="en-US" smtClean="0"/>
              <a:pPr/>
              <a:t>12/5/2008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EBE088-A30A-47F4-B93F-AADD4ABDB2C2}" type="datetime1">
              <a:rPr lang="en-US" smtClean="0"/>
              <a:pPr/>
              <a:t>12/5/2008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A2E20-43F1-4CBF-A45F-8D8487F99D78}" type="datetime1">
              <a:rPr lang="en-US" smtClean="0"/>
              <a:pPr/>
              <a:t>12/5/2008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5500A-4CB0-45CF-8E8E-E5A26E092242}" type="datetime1">
              <a:rPr lang="en-US" smtClean="0"/>
              <a:pPr/>
              <a:t>12/5/2008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6F8-94D3-48FB-861F-010749AF58AC}" type="datetime1">
              <a:rPr lang="en-US" smtClean="0"/>
              <a:pPr/>
              <a:t>12/5/2008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505CF-D832-46BC-BC30-BA8A64335F23}" type="datetime1">
              <a:rPr lang="en-US" smtClean="0"/>
              <a:pPr/>
              <a:t>12/5/2008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2C7CB6-9944-4CC6-B59D-83F7E68BC0A3}" type="datetime1">
              <a:rPr lang="en-US" smtClean="0"/>
              <a:pPr/>
              <a:t>12/5/2008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C6363-C216-42F4-A1FF-369F8F3E6C37}" type="datetime1">
              <a:rPr lang="en-US" smtClean="0"/>
              <a:pPr/>
              <a:t>12/5/2008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04800"/>
            <a:ext cx="8686800" cy="1905000"/>
          </a:xfrm>
        </p:spPr>
        <p:txBody>
          <a:bodyPr>
            <a:normAutofit fontScale="90000"/>
          </a:bodyPr>
          <a:lstStyle/>
          <a:p>
            <a:r>
              <a:rPr lang="en-US" dirty="0" smtClean="0"/>
              <a:t>Exploiting domain and task regularities for robust named entity recognition</a:t>
            </a:r>
          </a:p>
        </p:txBody>
      </p:sp>
      <p:sp>
        <p:nvSpPr>
          <p:cNvPr id="3075" name="Rectangle 3"/>
          <p:cNvSpPr>
            <a:spLocks noGrp="1" noChangeArrowheads="1"/>
          </p:cNvSpPr>
          <p:nvPr>
            <p:ph type="subTitle" idx="1"/>
          </p:nvPr>
        </p:nvSpPr>
        <p:spPr>
          <a:xfrm>
            <a:off x="228600" y="2209800"/>
            <a:ext cx="8686800" cy="4419600"/>
          </a:xfrm>
        </p:spPr>
        <p:txBody>
          <a:bodyPr>
            <a:normAutofit fontScale="92500" lnSpcReduction="10000"/>
          </a:bodyPr>
          <a:lstStyle/>
          <a:p>
            <a:pPr>
              <a:lnSpc>
                <a:spcPct val="80000"/>
              </a:lnSpc>
            </a:pPr>
            <a:endParaRPr lang="en-US" sz="2800" i="1" dirty="0" smtClean="0">
              <a:solidFill>
                <a:schemeClr val="tx1"/>
              </a:solidFill>
            </a:endParaRPr>
          </a:p>
          <a:p>
            <a:pPr>
              <a:lnSpc>
                <a:spcPct val="80000"/>
              </a:lnSpc>
            </a:pPr>
            <a:r>
              <a:rPr lang="en-US" sz="2800" i="1" dirty="0" smtClean="0">
                <a:solidFill>
                  <a:schemeClr val="tx1"/>
                </a:solidFill>
              </a:rPr>
              <a:t>Ph.D. thesis proposal</a:t>
            </a:r>
          </a:p>
          <a:p>
            <a:pPr eaLnBrk="1" hangingPunct="1">
              <a:lnSpc>
                <a:spcPct val="80000"/>
              </a:lnSpc>
            </a:pPr>
            <a:endParaRPr lang="en-US" sz="2800" dirty="0" smtClean="0">
              <a:solidFill>
                <a:schemeClr val="tx1"/>
              </a:solidFill>
            </a:endParaRPr>
          </a:p>
          <a:p>
            <a:pPr eaLnBrk="1" hangingPunct="1">
              <a:lnSpc>
                <a:spcPct val="80000"/>
              </a:lnSpc>
            </a:pPr>
            <a:r>
              <a:rPr lang="en-US" sz="2600" b="1" dirty="0" smtClean="0">
                <a:solidFill>
                  <a:schemeClr val="tx1"/>
                </a:solidFill>
              </a:rPr>
              <a:t>Andrew O. Arnold</a:t>
            </a:r>
          </a:p>
          <a:p>
            <a:pPr eaLnBrk="1" hangingPunct="1">
              <a:lnSpc>
                <a:spcPct val="80000"/>
              </a:lnSpc>
            </a:pPr>
            <a:r>
              <a:rPr lang="en-US" sz="2200" dirty="0" smtClean="0">
                <a:solidFill>
                  <a:schemeClr val="tx1"/>
                </a:solidFill>
              </a:rPr>
              <a:t>Machine Learning Department</a:t>
            </a:r>
          </a:p>
          <a:p>
            <a:pPr eaLnBrk="1" hangingPunct="1">
              <a:lnSpc>
                <a:spcPct val="80000"/>
              </a:lnSpc>
            </a:pPr>
            <a:r>
              <a:rPr lang="en-US" sz="2200" dirty="0" smtClean="0">
                <a:solidFill>
                  <a:schemeClr val="tx1"/>
                </a:solidFill>
              </a:rPr>
              <a:t>Carnegie Mellon University</a:t>
            </a:r>
          </a:p>
          <a:p>
            <a:pPr>
              <a:lnSpc>
                <a:spcPct val="80000"/>
              </a:lnSpc>
            </a:pPr>
            <a:r>
              <a:rPr lang="en-US" sz="2200" dirty="0" smtClean="0">
                <a:solidFill>
                  <a:schemeClr val="tx1"/>
                </a:solidFill>
              </a:rPr>
              <a:t>December 5, 2008</a:t>
            </a:r>
          </a:p>
          <a:p>
            <a:pPr eaLnBrk="1" hangingPunct="1">
              <a:lnSpc>
                <a:spcPct val="80000"/>
              </a:lnSpc>
            </a:pPr>
            <a:endParaRPr lang="en-US" sz="2600" dirty="0" smtClean="0">
              <a:solidFill>
                <a:schemeClr val="tx1"/>
              </a:solidFill>
            </a:endParaRPr>
          </a:p>
          <a:p>
            <a:pPr eaLnBrk="1" hangingPunct="1">
              <a:lnSpc>
                <a:spcPct val="80000"/>
              </a:lnSpc>
            </a:pPr>
            <a:r>
              <a:rPr lang="en-US" sz="2600" dirty="0" smtClean="0">
                <a:solidFill>
                  <a:schemeClr val="tx1"/>
                </a:solidFill>
              </a:rPr>
              <a:t>Thesis committee:</a:t>
            </a:r>
          </a:p>
          <a:p>
            <a:pPr eaLnBrk="1" hangingPunct="1">
              <a:lnSpc>
                <a:spcPct val="80000"/>
              </a:lnSpc>
            </a:pPr>
            <a:r>
              <a:rPr lang="en-US" sz="2600" dirty="0" smtClean="0">
                <a:solidFill>
                  <a:schemeClr val="tx1"/>
                </a:solidFill>
              </a:rPr>
              <a:t>William W. Cohen (CMU), </a:t>
            </a:r>
            <a:r>
              <a:rPr lang="en-US" sz="2600" i="1" dirty="0" smtClean="0">
                <a:solidFill>
                  <a:schemeClr val="tx1"/>
                </a:solidFill>
              </a:rPr>
              <a:t>Chair</a:t>
            </a:r>
          </a:p>
          <a:p>
            <a:pPr eaLnBrk="1" hangingPunct="1">
              <a:lnSpc>
                <a:spcPct val="80000"/>
              </a:lnSpc>
            </a:pPr>
            <a:r>
              <a:rPr lang="en-US" sz="2600" dirty="0" smtClean="0">
                <a:solidFill>
                  <a:schemeClr val="tx1"/>
                </a:solidFill>
              </a:rPr>
              <a:t>Tom M. Mitchell (CMU)</a:t>
            </a:r>
          </a:p>
          <a:p>
            <a:pPr eaLnBrk="1" hangingPunct="1">
              <a:lnSpc>
                <a:spcPct val="80000"/>
              </a:lnSpc>
            </a:pPr>
            <a:r>
              <a:rPr lang="en-US" sz="2600" dirty="0" smtClean="0">
                <a:solidFill>
                  <a:schemeClr val="tx1"/>
                </a:solidFill>
              </a:rPr>
              <a:t>Noah A. Smith (CMU)</a:t>
            </a:r>
          </a:p>
          <a:p>
            <a:pPr eaLnBrk="1" hangingPunct="1">
              <a:lnSpc>
                <a:spcPct val="80000"/>
              </a:lnSpc>
            </a:pPr>
            <a:r>
              <a:rPr lang="en-US" sz="2600" dirty="0" err="1" smtClean="0">
                <a:solidFill>
                  <a:schemeClr val="tx1"/>
                </a:solidFill>
              </a:rPr>
              <a:t>ChengXiang</a:t>
            </a:r>
            <a:r>
              <a:rPr lang="en-US" sz="2600" dirty="0" smtClean="0">
                <a:solidFill>
                  <a:schemeClr val="tx1"/>
                </a:solidFill>
              </a:rPr>
              <a:t> </a:t>
            </a:r>
            <a:r>
              <a:rPr lang="en-US" sz="2600" dirty="0" err="1" smtClean="0">
                <a:solidFill>
                  <a:schemeClr val="tx1"/>
                </a:solidFill>
              </a:rPr>
              <a:t>Zhai</a:t>
            </a:r>
            <a:r>
              <a:rPr lang="en-US" sz="2600" dirty="0" smtClean="0">
                <a:solidFill>
                  <a:schemeClr val="tx1"/>
                </a:solidFill>
              </a:rPr>
              <a:t> (UIUC)</a:t>
            </a:r>
          </a:p>
          <a:p>
            <a:pPr eaLnBrk="1" hangingPunct="1">
              <a:lnSpc>
                <a:spcPct val="80000"/>
              </a:lnSpc>
            </a:pPr>
            <a:endParaRPr lang="en-US" sz="2800" i="1" dirty="0" smtClean="0">
              <a:solidFill>
                <a:schemeClr val="tx1"/>
              </a:solidFill>
            </a:endParaRPr>
          </a:p>
          <a:p>
            <a:pPr eaLnBrk="1" hangingPunct="1">
              <a:lnSpc>
                <a:spcPct val="80000"/>
              </a:lnSpc>
            </a:pP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How we’ll do it: </a:t>
            </a:r>
            <a:r>
              <a:rPr lang="en-US" u="sng" dirty="0" smtClean="0"/>
              <a:t>Related tasks</a:t>
            </a:r>
            <a:endParaRPr lang="en-US" dirty="0"/>
          </a:p>
        </p:txBody>
      </p:sp>
      <p:sp>
        <p:nvSpPr>
          <p:cNvPr id="3" name="Content Placeholder 2"/>
          <p:cNvSpPr>
            <a:spLocks noGrp="1"/>
          </p:cNvSpPr>
          <p:nvPr>
            <p:ph idx="1"/>
          </p:nvPr>
        </p:nvSpPr>
        <p:spPr>
          <a:xfrm>
            <a:off x="685800" y="5410200"/>
            <a:ext cx="5410200" cy="1447800"/>
          </a:xfrm>
        </p:spPr>
        <p:txBody>
          <a:bodyPr>
            <a:normAutofit fontScale="70000" lnSpcReduction="20000"/>
          </a:bodyPr>
          <a:lstStyle/>
          <a:p>
            <a:r>
              <a:rPr lang="en-US" dirty="0" smtClean="0">
                <a:solidFill>
                  <a:srgbClr val="FF0000"/>
                </a:solidFill>
              </a:rPr>
              <a:t>full protein name</a:t>
            </a:r>
          </a:p>
          <a:p>
            <a:r>
              <a:rPr lang="en-US" dirty="0" smtClean="0">
                <a:solidFill>
                  <a:srgbClr val="66FF33"/>
                </a:solidFill>
              </a:rPr>
              <a:t>abbreviated protein name</a:t>
            </a:r>
          </a:p>
          <a:p>
            <a:r>
              <a:rPr lang="en-US" dirty="0" smtClean="0">
                <a:solidFill>
                  <a:srgbClr val="0000FF"/>
                </a:solidFill>
              </a:rPr>
              <a:t>parenthetical abbreviated protein name</a:t>
            </a:r>
          </a:p>
          <a:p>
            <a:r>
              <a:rPr lang="en-US" dirty="0" smtClean="0">
                <a:solidFill>
                  <a:srgbClr val="996633"/>
                </a:solidFill>
              </a:rPr>
              <a:t>Image pointers (non-protein parenthetical)</a:t>
            </a:r>
            <a:endParaRPr lang="en-US" dirty="0">
              <a:solidFill>
                <a:srgbClr val="996633"/>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Content Placeholder 2"/>
          <p:cNvSpPr txBox="1">
            <a:spLocks/>
          </p:cNvSpPr>
          <p:nvPr/>
        </p:nvSpPr>
        <p:spPr>
          <a:xfrm>
            <a:off x="4724400" y="5334000"/>
            <a:ext cx="4648200" cy="1524000"/>
          </a:xfrm>
          <a:prstGeom prst="rect">
            <a:avLst/>
          </a:prstGeom>
        </p:spPr>
        <p:txBody>
          <a:bodyPr vert="horz" lIns="91440" tIns="45720" rIns="91440" bIns="45720" rtlCol="0">
            <a:normAutofit/>
          </a:bodyPr>
          <a:lstStyle/>
          <a:p>
            <a:pPr marL="1714500" lvl="3" indent="-342900">
              <a:spcBef>
                <a:spcPct val="20000"/>
              </a:spcBef>
              <a:buFont typeface="Arial" pitchFamily="34" charset="0"/>
              <a:buChar char="•"/>
            </a:pPr>
            <a:r>
              <a:rPr kumimoji="0" lang="en-US" sz="2200" b="0" i="0" u="none" strike="noStrike" kern="1200" cap="none" spc="0" normalizeH="0" baseline="0" noProof="0" dirty="0" smtClean="0">
                <a:ln>
                  <a:noFill/>
                </a:ln>
                <a:solidFill>
                  <a:schemeClr val="accent6">
                    <a:lumMod val="75000"/>
                  </a:schemeClr>
                </a:solidFill>
                <a:effectLst/>
                <a:uLnTx/>
                <a:uFillTx/>
                <a:latin typeface="+mn-lt"/>
                <a:ea typeface="+mn-ea"/>
                <a:cs typeface="+mn-cs"/>
              </a:rPr>
              <a:t>genes</a:t>
            </a:r>
          </a:p>
          <a:p>
            <a:pPr marL="1714500" lvl="3" indent="-342900">
              <a:spcBef>
                <a:spcPct val="20000"/>
              </a:spcBef>
              <a:buFont typeface="Arial" pitchFamily="34" charset="0"/>
              <a:buChar char="•"/>
            </a:pPr>
            <a:r>
              <a:rPr kumimoji="0" lang="en-US" sz="2200" b="0" i="0" u="none" strike="noStrike" kern="1200" cap="none" spc="0" normalizeH="0" baseline="0" noProof="0" dirty="0" smtClean="0">
                <a:ln>
                  <a:noFill/>
                </a:ln>
                <a:solidFill>
                  <a:srgbClr val="7030A0"/>
                </a:solidFill>
                <a:effectLst/>
                <a:uLnTx/>
                <a:uFillTx/>
                <a:latin typeface="+mn-lt"/>
                <a:ea typeface="+mn-ea"/>
                <a:cs typeface="+mn-cs"/>
              </a:rPr>
              <a:t>units</a:t>
            </a:r>
          </a:p>
        </p:txBody>
      </p:sp>
      <p:pic>
        <p:nvPicPr>
          <p:cNvPr id="8194" name="Picture 2" descr="C:\Documents and Settings\andrew.ROBBY\Desktop\tasks.bmp"/>
          <p:cNvPicPr>
            <a:picLocks noChangeAspect="1" noChangeArrowheads="1"/>
          </p:cNvPicPr>
          <p:nvPr/>
        </p:nvPicPr>
        <p:blipFill>
          <a:blip r:embed="rId2"/>
          <a:srcRect/>
          <a:stretch>
            <a:fillRect/>
          </a:stretch>
        </p:blipFill>
        <p:spPr bwMode="auto">
          <a:xfrm>
            <a:off x="1066800" y="609600"/>
            <a:ext cx="6858000" cy="47986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descr="D:\media\dropbox\My Dropbox\proposal slides\venn.jpg"/>
          <p:cNvPicPr>
            <a:picLocks noChangeAspect="1" noChangeArrowheads="1"/>
          </p:cNvPicPr>
          <p:nvPr/>
        </p:nvPicPr>
        <p:blipFill>
          <a:blip r:embed="rId2"/>
          <a:srcRect/>
          <a:stretch>
            <a:fillRect/>
          </a:stretch>
        </p:blipFill>
        <p:spPr bwMode="auto">
          <a:xfrm>
            <a:off x="1219200" y="228600"/>
            <a:ext cx="6934200" cy="60158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741FE743-B570-45B0-BE16-C8C69E8404AA}" type="slidenum">
              <a:rPr lang="en-US"/>
              <a:pPr/>
              <a:t>12</a:t>
            </a:fld>
            <a:endParaRPr lang="en-US"/>
          </a:p>
        </p:txBody>
      </p:sp>
      <p:sp>
        <p:nvSpPr>
          <p:cNvPr id="5123" name="Rectangle 2"/>
          <p:cNvSpPr>
            <a:spLocks noGrp="1" noChangeArrowheads="1"/>
          </p:cNvSpPr>
          <p:nvPr>
            <p:ph type="title"/>
          </p:nvPr>
        </p:nvSpPr>
        <p:spPr>
          <a:xfrm>
            <a:off x="685800" y="0"/>
            <a:ext cx="7772400" cy="838200"/>
          </a:xfrm>
        </p:spPr>
        <p:txBody>
          <a:bodyPr/>
          <a:lstStyle/>
          <a:p>
            <a:pPr eaLnBrk="1" hangingPunct="1"/>
            <a:r>
              <a:rPr lang="en-US" dirty="0" smtClean="0"/>
              <a:t>Motivation</a:t>
            </a:r>
          </a:p>
        </p:txBody>
      </p:sp>
      <p:sp>
        <p:nvSpPr>
          <p:cNvPr id="5124" name="Rectangle 3"/>
          <p:cNvSpPr>
            <a:spLocks noGrp="1" noChangeArrowheads="1"/>
          </p:cNvSpPr>
          <p:nvPr>
            <p:ph type="body" idx="1"/>
          </p:nvPr>
        </p:nvSpPr>
        <p:spPr>
          <a:xfrm>
            <a:off x="228600" y="990600"/>
            <a:ext cx="8686800" cy="5486400"/>
          </a:xfrm>
        </p:spPr>
        <p:txBody>
          <a:bodyPr>
            <a:normAutofit/>
          </a:bodyPr>
          <a:lstStyle/>
          <a:p>
            <a:pPr eaLnBrk="1" hangingPunct="1">
              <a:lnSpc>
                <a:spcPct val="80000"/>
              </a:lnSpc>
            </a:pPr>
            <a:r>
              <a:rPr lang="en-US" dirty="0" smtClean="0"/>
              <a:t>Why is robustness important?</a:t>
            </a:r>
          </a:p>
          <a:p>
            <a:pPr lvl="1" eaLnBrk="1" hangingPunct="1">
              <a:lnSpc>
                <a:spcPct val="80000"/>
              </a:lnSpc>
            </a:pPr>
            <a:r>
              <a:rPr lang="en-US" sz="2100" dirty="0" smtClean="0"/>
              <a:t>Often we violate non-transfer assumption without realizing.  How much data is truly identically distributed (the </a:t>
            </a:r>
            <a:r>
              <a:rPr lang="en-US" sz="2100" i="1" dirty="0" err="1" smtClean="0"/>
              <a:t>i.d</a:t>
            </a:r>
            <a:r>
              <a:rPr lang="en-US" sz="2100" i="1" dirty="0" smtClean="0"/>
              <a:t>. </a:t>
            </a:r>
            <a:r>
              <a:rPr lang="en-US" sz="2100" dirty="0" smtClean="0"/>
              <a:t>from </a:t>
            </a:r>
            <a:r>
              <a:rPr lang="en-US" sz="2100" i="1" dirty="0" err="1" smtClean="0"/>
              <a:t>i.i.d</a:t>
            </a:r>
            <a:r>
              <a:rPr lang="en-US" sz="2100" i="1" dirty="0" smtClean="0"/>
              <a:t>.)</a:t>
            </a:r>
            <a:r>
              <a:rPr lang="en-US" sz="2100" dirty="0" smtClean="0"/>
              <a:t>?</a:t>
            </a:r>
          </a:p>
          <a:p>
            <a:pPr lvl="2" eaLnBrk="1" hangingPunct="1">
              <a:lnSpc>
                <a:spcPct val="80000"/>
              </a:lnSpc>
            </a:pPr>
            <a:r>
              <a:rPr lang="en-US" sz="1800" dirty="0" smtClean="0"/>
              <a:t>E.g. Different authors, annotators, time periods, sources</a:t>
            </a:r>
          </a:p>
          <a:p>
            <a:pPr>
              <a:lnSpc>
                <a:spcPct val="80000"/>
              </a:lnSpc>
            </a:pPr>
            <a:endParaRPr lang="en-US" sz="2600" dirty="0" smtClean="0"/>
          </a:p>
          <a:p>
            <a:pPr>
              <a:lnSpc>
                <a:spcPct val="80000"/>
              </a:lnSpc>
            </a:pPr>
            <a:r>
              <a:rPr lang="en-US" dirty="0" smtClean="0"/>
              <a:t>Why are we ready to tackle this problem now?</a:t>
            </a:r>
          </a:p>
          <a:p>
            <a:pPr lvl="1">
              <a:lnSpc>
                <a:spcPct val="90000"/>
              </a:lnSpc>
            </a:pPr>
            <a:r>
              <a:rPr lang="en-US" sz="2100" dirty="0" smtClean="0"/>
              <a:t>Large amounts of labeled data &amp; trained classifiers already exist</a:t>
            </a:r>
          </a:p>
          <a:p>
            <a:pPr lvl="2">
              <a:lnSpc>
                <a:spcPct val="90000"/>
              </a:lnSpc>
            </a:pPr>
            <a:r>
              <a:rPr lang="en-US" sz="1800" dirty="0" smtClean="0"/>
              <a:t>Can learning be made easier by leveraging related domains and tasks?</a:t>
            </a:r>
          </a:p>
          <a:p>
            <a:pPr lvl="2">
              <a:lnSpc>
                <a:spcPct val="90000"/>
              </a:lnSpc>
            </a:pPr>
            <a:r>
              <a:rPr lang="en-US" sz="1800" dirty="0" smtClean="0"/>
              <a:t>Why waste data and computation?</a:t>
            </a:r>
          </a:p>
          <a:p>
            <a:pPr>
              <a:lnSpc>
                <a:spcPct val="80000"/>
              </a:lnSpc>
            </a:pPr>
            <a:endParaRPr lang="en-US" dirty="0" smtClean="0"/>
          </a:p>
          <a:p>
            <a:pPr>
              <a:lnSpc>
                <a:spcPct val="80000"/>
              </a:lnSpc>
            </a:pPr>
            <a:r>
              <a:rPr lang="en-US" dirty="0" smtClean="0"/>
              <a:t>Why is structure important?</a:t>
            </a:r>
          </a:p>
          <a:p>
            <a:pPr lvl="1">
              <a:lnSpc>
                <a:spcPct val="80000"/>
              </a:lnSpc>
            </a:pPr>
            <a:r>
              <a:rPr lang="en-US" sz="2100" dirty="0" smtClean="0"/>
              <a:t>Need some way to relate different domains to one another, e.g.:</a:t>
            </a:r>
          </a:p>
          <a:p>
            <a:pPr lvl="2">
              <a:lnSpc>
                <a:spcPct val="80000"/>
              </a:lnSpc>
            </a:pPr>
            <a:r>
              <a:rPr lang="en-US" sz="1800" dirty="0" smtClean="0"/>
              <a:t>Gene ontology relates genes and gene products</a:t>
            </a:r>
          </a:p>
          <a:p>
            <a:pPr lvl="2">
              <a:lnSpc>
                <a:spcPct val="80000"/>
              </a:lnSpc>
            </a:pPr>
            <a:r>
              <a:rPr lang="en-US" sz="1800" dirty="0" smtClean="0"/>
              <a:t>Company directory relates people and businesses to one another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solidFill>
                  <a:schemeClr val="bg1">
                    <a:lumMod val="75000"/>
                  </a:schemeClr>
                </a:solidFill>
              </a:rPr>
              <a:t>Overview</a:t>
            </a:r>
          </a:p>
          <a:p>
            <a:pPr lvl="1"/>
            <a:r>
              <a:rPr lang="en-US" dirty="0" smtClean="0">
                <a:solidFill>
                  <a:schemeClr val="bg1">
                    <a:lumMod val="75000"/>
                  </a:schemeClr>
                </a:solidFill>
              </a:rPr>
              <a:t>Problem definition, goals and motivation</a:t>
            </a:r>
          </a:p>
          <a:p>
            <a:r>
              <a:rPr lang="en-US" dirty="0" smtClean="0"/>
              <a:t>Preliminary work:</a:t>
            </a:r>
          </a:p>
          <a:p>
            <a:pPr lvl="1"/>
            <a:r>
              <a:rPr lang="en-US" dirty="0" smtClean="0"/>
              <a:t>Feature hierarchies</a:t>
            </a:r>
          </a:p>
          <a:p>
            <a:pPr lvl="1"/>
            <a:r>
              <a:rPr lang="en-US" dirty="0" smtClean="0"/>
              <a:t>Structural frequency features</a:t>
            </a:r>
          </a:p>
          <a:p>
            <a:pPr lvl="1"/>
            <a:r>
              <a:rPr lang="en-US" dirty="0" smtClean="0"/>
              <a:t>Snippets</a:t>
            </a:r>
          </a:p>
          <a:p>
            <a:r>
              <a:rPr lang="en-US" dirty="0" smtClean="0">
                <a:solidFill>
                  <a:schemeClr val="bg1">
                    <a:lumMod val="75000"/>
                  </a:schemeClr>
                </a:solidFill>
              </a:rPr>
              <a:t>Proposed work:</a:t>
            </a:r>
          </a:p>
          <a:p>
            <a:pPr lvl="1"/>
            <a:r>
              <a:rPr lang="en-US" dirty="0" smtClean="0">
                <a:solidFill>
                  <a:schemeClr val="bg1">
                    <a:lumMod val="75000"/>
                  </a:schemeClr>
                </a:solidFill>
              </a:rPr>
              <a:t>Cross-task &amp; cross-domain learning</a:t>
            </a:r>
          </a:p>
          <a:p>
            <a:pPr lvl="1"/>
            <a:r>
              <a:rPr lang="en-US" dirty="0" smtClean="0">
                <a:solidFill>
                  <a:schemeClr val="bg1">
                    <a:lumMod val="75000"/>
                  </a:schemeClr>
                </a:solidFill>
              </a:rPr>
              <a:t>Relating external and derived knowledge</a:t>
            </a:r>
          </a:p>
          <a:p>
            <a:pPr lvl="1"/>
            <a:r>
              <a:rPr lang="en-US" dirty="0" smtClean="0">
                <a:solidFill>
                  <a:schemeClr val="bg1">
                    <a:lumMod val="75000"/>
                  </a:schemeClr>
                </a:solidFill>
              </a:rPr>
              <a:t>Combining &amp; verifying techniques</a:t>
            </a:r>
          </a:p>
          <a:p>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normAutofit/>
          </a:bodyPr>
          <a:lstStyle/>
          <a:p>
            <a:r>
              <a:rPr lang="en-US" dirty="0" smtClean="0"/>
              <a:t>State-of-the-art features: Lexical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304800" y="1371600"/>
            <a:ext cx="8229600" cy="2057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4800" y="3352800"/>
            <a:ext cx="6248400" cy="3399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Hierarchy</a:t>
            </a:r>
            <a:endParaRPr lang="en-US" dirty="0"/>
          </a:p>
        </p:txBody>
      </p:sp>
      <p:sp>
        <p:nvSpPr>
          <p:cNvPr id="3" name="Content Placeholder 2"/>
          <p:cNvSpPr>
            <a:spLocks noGrp="1"/>
          </p:cNvSpPr>
          <p:nvPr>
            <p:ph idx="1"/>
          </p:nvPr>
        </p:nvSpPr>
        <p:spPr>
          <a:xfrm>
            <a:off x="228600" y="1371600"/>
            <a:ext cx="8915400" cy="4754563"/>
          </a:xfrm>
        </p:spPr>
        <p:txBody>
          <a:bodyPr/>
          <a:lstStyle/>
          <a:p>
            <a:pPr>
              <a:buNone/>
            </a:pPr>
            <a:r>
              <a:rPr lang="en-US" dirty="0" smtClean="0"/>
              <a:t>Sample sentence:</a:t>
            </a:r>
          </a:p>
          <a:p>
            <a:pPr>
              <a:buNone/>
            </a:pPr>
            <a:r>
              <a:rPr lang="en-US" b="1" dirty="0" smtClean="0"/>
              <a:t>		</a:t>
            </a:r>
            <a:r>
              <a:rPr lang="en-US" b="1" i="1" dirty="0" smtClean="0"/>
              <a:t>Give the book to Professor Caldwell</a:t>
            </a:r>
          </a:p>
          <a:p>
            <a:pPr>
              <a:buNone/>
            </a:pPr>
            <a:r>
              <a:rPr lang="en-US" i="1" dirty="0" smtClean="0"/>
              <a:t>						</a:t>
            </a:r>
          </a:p>
          <a:p>
            <a:pPr>
              <a:buNone/>
            </a:pPr>
            <a:r>
              <a:rPr lang="en-US" sz="2000" dirty="0" smtClean="0"/>
              <a:t>Examples of the feature hierarchy:		Hierarchical feature tree for ‘Caldwell’:</a:t>
            </a:r>
          </a:p>
          <a:p>
            <a:pPr>
              <a:buNone/>
            </a:pPr>
            <a:endParaRPr lang="en-US" i="1" dirty="0" smtClean="0"/>
          </a:p>
          <a:p>
            <a:pPr>
              <a:buNone/>
            </a:pPr>
            <a:endParaRPr lang="en-US" dirty="0" smtClean="0"/>
          </a:p>
        </p:txBody>
      </p:sp>
      <p:pic>
        <p:nvPicPr>
          <p:cNvPr id="357380" name="Picture 4"/>
          <p:cNvPicPr>
            <a:picLocks noChangeAspect="1" noChangeArrowheads="1"/>
          </p:cNvPicPr>
          <p:nvPr/>
        </p:nvPicPr>
        <p:blipFill>
          <a:blip r:embed="rId2"/>
          <a:srcRect/>
          <a:stretch>
            <a:fillRect/>
          </a:stretch>
        </p:blipFill>
        <p:spPr bwMode="auto">
          <a:xfrm>
            <a:off x="4419600" y="3581400"/>
            <a:ext cx="4076700" cy="2514600"/>
          </a:xfrm>
          <a:prstGeom prst="rect">
            <a:avLst/>
          </a:prstGeom>
          <a:noFill/>
          <a:ln w="9525">
            <a:noFill/>
            <a:miter lim="800000"/>
            <a:headEnd/>
            <a:tailEnd/>
          </a:ln>
          <a:effectLst/>
        </p:spPr>
      </p:pic>
      <p:pic>
        <p:nvPicPr>
          <p:cNvPr id="357381" name="Picture 5"/>
          <p:cNvPicPr>
            <a:picLocks noChangeAspect="1" noChangeArrowheads="1"/>
          </p:cNvPicPr>
          <p:nvPr/>
        </p:nvPicPr>
        <p:blipFill>
          <a:blip r:embed="rId3"/>
          <a:srcRect/>
          <a:stretch>
            <a:fillRect/>
          </a:stretch>
        </p:blipFill>
        <p:spPr bwMode="auto">
          <a:xfrm>
            <a:off x="304800" y="3733800"/>
            <a:ext cx="3724275" cy="15716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Title 1"/>
          <p:cNvSpPr txBox="1">
            <a:spLocks/>
          </p:cNvSpPr>
          <p:nvPr/>
        </p:nvSpPr>
        <p:spPr>
          <a:xfrm>
            <a:off x="5334000" y="0"/>
            <a:ext cx="3810000" cy="533400"/>
          </a:xfrm>
          <a:prstGeom prst="rect">
            <a:avLst/>
          </a:prstGeom>
        </p:spPr>
        <p:txBody>
          <a:bodyPr vert="horz" lIns="91440" tIns="45720" rIns="91440" bIns="45720" rtlCol="0" anchor="ctr">
            <a:normAutofit fontScale="92500"/>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t>
            </a:r>
            <a:r>
              <a:rPr lang="en-US" dirty="0" err="1" smtClean="0"/>
              <a:t>Nallapati</a:t>
            </a:r>
            <a:r>
              <a:rPr kumimoji="0" lang="en-US" b="0" i="0" u="none" strike="noStrike" kern="1200" cap="none" spc="0" normalizeH="0" baseline="0" noProof="0" dirty="0" smtClean="0">
                <a:ln>
                  <a:noFill/>
                </a:ln>
                <a:solidFill>
                  <a:schemeClr val="tx1"/>
                </a:solidFill>
                <a:effectLst/>
                <a:uLnTx/>
                <a:uFillTx/>
                <a:latin typeface="+mj-lt"/>
                <a:ea typeface="+mj-ea"/>
                <a:cs typeface="+mj-cs"/>
              </a:rPr>
              <a:t> and Cohen, ACL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Hierarchical prior model (HIER)</a:t>
            </a:r>
            <a:endParaRPr lang="en-US" dirty="0"/>
          </a:p>
        </p:txBody>
      </p:sp>
      <p:sp>
        <p:nvSpPr>
          <p:cNvPr id="3" name="Content Placeholder 2"/>
          <p:cNvSpPr>
            <a:spLocks noGrp="1"/>
          </p:cNvSpPr>
          <p:nvPr>
            <p:ph idx="1"/>
          </p:nvPr>
        </p:nvSpPr>
        <p:spPr>
          <a:xfrm>
            <a:off x="0" y="4495800"/>
            <a:ext cx="9144000" cy="2209800"/>
          </a:xfrm>
        </p:spPr>
        <p:txBody>
          <a:bodyPr>
            <a:normAutofit fontScale="92500"/>
          </a:bodyPr>
          <a:lstStyle/>
          <a:p>
            <a:endParaRPr lang="en-US" dirty="0" smtClean="0"/>
          </a:p>
          <a:p>
            <a:r>
              <a:rPr lang="en-US" dirty="0" smtClean="0"/>
              <a:t>Top level: </a:t>
            </a:r>
            <a:r>
              <a:rPr lang="en-US" b="1" dirty="0" smtClean="0"/>
              <a:t>z</a:t>
            </a:r>
            <a:r>
              <a:rPr lang="en-US" dirty="0" smtClean="0"/>
              <a:t>, </a:t>
            </a:r>
            <a:r>
              <a:rPr lang="en-US" dirty="0" err="1" smtClean="0"/>
              <a:t>hyperparameters</a:t>
            </a:r>
            <a:r>
              <a:rPr lang="en-US" dirty="0" smtClean="0"/>
              <a:t>, linking related features</a:t>
            </a:r>
          </a:p>
          <a:p>
            <a:r>
              <a:rPr lang="en-US" dirty="0" smtClean="0"/>
              <a:t>Mid level: </a:t>
            </a:r>
            <a:r>
              <a:rPr lang="en-US" b="1" dirty="0" smtClean="0"/>
              <a:t>w, </a:t>
            </a:r>
            <a:r>
              <a:rPr lang="en-US" dirty="0" smtClean="0"/>
              <a:t>feature weights per each domain</a:t>
            </a:r>
          </a:p>
          <a:p>
            <a:r>
              <a:rPr lang="en-US" dirty="0" smtClean="0"/>
              <a:t>Low level: </a:t>
            </a:r>
            <a:r>
              <a:rPr lang="en-US" b="1" dirty="0" smtClean="0"/>
              <a:t>x, y</a:t>
            </a:r>
            <a:r>
              <a:rPr lang="en-US" dirty="0" smtClean="0"/>
              <a:t>, training </a:t>
            </a:r>
            <a:r>
              <a:rPr lang="en-US" dirty="0" err="1" smtClean="0"/>
              <a:t>data:label</a:t>
            </a:r>
            <a:r>
              <a:rPr lang="en-US" dirty="0" smtClean="0"/>
              <a:t> pairs for each domain</a:t>
            </a:r>
          </a:p>
          <a:p>
            <a:endParaRPr lang="en-US" dirty="0" smtClean="0"/>
          </a:p>
          <a:p>
            <a:endParaRPr lang="en-US" dirty="0" smtClean="0"/>
          </a:p>
          <a:p>
            <a:pPr lvl="1"/>
            <a:endParaRPr lang="en-US" dirty="0"/>
          </a:p>
        </p:txBody>
      </p:sp>
      <p:pic>
        <p:nvPicPr>
          <p:cNvPr id="363522" name="Picture 2"/>
          <p:cNvPicPr>
            <a:picLocks noChangeAspect="1" noChangeArrowheads="1"/>
          </p:cNvPicPr>
          <p:nvPr/>
        </p:nvPicPr>
        <p:blipFill>
          <a:blip r:embed="rId2"/>
          <a:srcRect/>
          <a:stretch>
            <a:fillRect/>
          </a:stretch>
        </p:blipFill>
        <p:spPr bwMode="auto">
          <a:xfrm>
            <a:off x="1371600" y="609600"/>
            <a:ext cx="5867400" cy="458139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endParaRPr lang="en-US" dirty="0" smtClean="0"/>
          </a:p>
          <a:p>
            <a:endParaRPr lang="en-US" dirty="0" smtClean="0"/>
          </a:p>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2050" name="Object 2"/>
          <p:cNvGraphicFramePr>
            <a:graphicFrameLocks noChangeAspect="1"/>
          </p:cNvGraphicFramePr>
          <p:nvPr/>
        </p:nvGraphicFramePr>
        <p:xfrm>
          <a:off x="533400" y="-838200"/>
          <a:ext cx="8610600" cy="6798317"/>
        </p:xfrm>
        <a:graphic>
          <a:graphicData uri="http://schemas.openxmlformats.org/presentationml/2006/ole">
            <p:oleObj spid="_x0000_s5122" name="Visio" r:id="rId3" imgW="6064377" imgH="4788205" progId="Visio.Drawing.11">
              <p:embed/>
            </p:oleObj>
          </a:graphicData>
        </a:graphic>
      </p:graphicFrame>
      <p:sp>
        <p:nvSpPr>
          <p:cNvPr id="5" name="Rectangle 17"/>
          <p:cNvSpPr>
            <a:spLocks noGrp="1" noChangeArrowheads="1"/>
          </p:cNvSpPr>
          <p:nvPr>
            <p:ph type="title"/>
          </p:nvPr>
        </p:nvSpPr>
        <p:spPr>
          <a:xfrm>
            <a:off x="609600" y="304800"/>
            <a:ext cx="7772400" cy="609600"/>
          </a:xfrm>
          <a:noFill/>
        </p:spPr>
        <p:txBody>
          <a:bodyPr>
            <a:normAutofit fontScale="90000"/>
          </a:bodyPr>
          <a:lstStyle/>
          <a:p>
            <a:pPr eaLnBrk="1" hangingPunct="1"/>
            <a:r>
              <a:rPr lang="en-US" dirty="0" smtClean="0"/>
              <a:t>Relationship: feature hierarchies</a:t>
            </a:r>
            <a:endParaRPr lang="en-US" u="sng"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fld id="{135385B6-FC32-409A-B69A-0953F84E5FB3}" type="slidenum">
              <a:rPr lang="en-US"/>
              <a:pPr/>
              <a:t>18</a:t>
            </a:fld>
            <a:endParaRPr lang="en-US"/>
          </a:p>
        </p:txBody>
      </p:sp>
      <p:sp>
        <p:nvSpPr>
          <p:cNvPr id="1029" name="Rectangle 2"/>
          <p:cNvSpPr>
            <a:spLocks noGrp="1" noChangeArrowheads="1"/>
          </p:cNvSpPr>
          <p:nvPr>
            <p:ph type="title"/>
          </p:nvPr>
        </p:nvSpPr>
        <p:spPr>
          <a:xfrm>
            <a:off x="685800" y="0"/>
            <a:ext cx="7772400" cy="838200"/>
          </a:xfrm>
        </p:spPr>
        <p:txBody>
          <a:bodyPr/>
          <a:lstStyle/>
          <a:p>
            <a:pPr eaLnBrk="1" hangingPunct="1"/>
            <a:r>
              <a:rPr lang="en-US" smtClean="0"/>
              <a:t>Data</a:t>
            </a:r>
          </a:p>
        </p:txBody>
      </p:sp>
      <p:sp>
        <p:nvSpPr>
          <p:cNvPr id="1030" name="Text Box 6"/>
          <p:cNvSpPr txBox="1">
            <a:spLocks noChangeArrowheads="1"/>
          </p:cNvSpPr>
          <p:nvPr/>
        </p:nvSpPr>
        <p:spPr bwMode="auto">
          <a:xfrm>
            <a:off x="1219200" y="4267200"/>
            <a:ext cx="6781800" cy="457200"/>
          </a:xfrm>
          <a:prstGeom prst="rect">
            <a:avLst/>
          </a:prstGeom>
          <a:noFill/>
          <a:ln w="9525">
            <a:noFill/>
            <a:miter lim="800000"/>
            <a:headEnd/>
            <a:tailEnd/>
          </a:ln>
        </p:spPr>
        <p:txBody>
          <a:bodyPr>
            <a:spAutoFit/>
          </a:bodyPr>
          <a:lstStyle/>
          <a:p>
            <a:pPr algn="l"/>
            <a:endParaRPr lang="en-US">
              <a:solidFill>
                <a:schemeClr val="tx1"/>
              </a:solidFill>
            </a:endParaRPr>
          </a:p>
        </p:txBody>
      </p:sp>
      <p:sp>
        <p:nvSpPr>
          <p:cNvPr id="1031" name="Rectangle 9"/>
          <p:cNvSpPr>
            <a:spLocks noGrp="1" noChangeArrowheads="1"/>
          </p:cNvSpPr>
          <p:nvPr>
            <p:ph type="body" idx="1"/>
          </p:nvPr>
        </p:nvSpPr>
        <p:spPr>
          <a:xfrm>
            <a:off x="533400" y="3352800"/>
            <a:ext cx="8077200" cy="3276600"/>
          </a:xfrm>
        </p:spPr>
        <p:txBody>
          <a:bodyPr>
            <a:normAutofit fontScale="85000" lnSpcReduction="10000"/>
          </a:bodyPr>
          <a:lstStyle/>
          <a:p>
            <a:pPr eaLnBrk="1" hangingPunct="1">
              <a:lnSpc>
                <a:spcPct val="90000"/>
              </a:lnSpc>
            </a:pPr>
            <a:r>
              <a:rPr lang="en-US" sz="2800" dirty="0" smtClean="0"/>
              <a:t>Corpora come from three </a:t>
            </a:r>
            <a:r>
              <a:rPr lang="en-US" sz="2800" b="1" dirty="0" smtClean="0"/>
              <a:t>genres:</a:t>
            </a:r>
          </a:p>
          <a:p>
            <a:pPr lvl="1">
              <a:lnSpc>
                <a:spcPct val="90000"/>
              </a:lnSpc>
            </a:pPr>
            <a:r>
              <a:rPr lang="en-US" sz="2400" dirty="0" smtClean="0"/>
              <a:t>Biological journal abstracts</a:t>
            </a:r>
          </a:p>
          <a:p>
            <a:pPr lvl="1">
              <a:lnSpc>
                <a:spcPct val="90000"/>
              </a:lnSpc>
            </a:pPr>
            <a:r>
              <a:rPr lang="en-US" sz="2400" dirty="0" smtClean="0"/>
              <a:t>News articles</a:t>
            </a:r>
          </a:p>
          <a:p>
            <a:pPr lvl="1">
              <a:lnSpc>
                <a:spcPct val="90000"/>
              </a:lnSpc>
            </a:pPr>
            <a:r>
              <a:rPr lang="en-US" sz="2400" dirty="0" smtClean="0"/>
              <a:t>Personal e-mails</a:t>
            </a:r>
          </a:p>
          <a:p>
            <a:pPr>
              <a:lnSpc>
                <a:spcPct val="90000"/>
              </a:lnSpc>
            </a:pPr>
            <a:r>
              <a:rPr lang="en-US" sz="2800" dirty="0" smtClean="0"/>
              <a:t>Two </a:t>
            </a:r>
            <a:r>
              <a:rPr lang="en-US" sz="2800" b="1" dirty="0" smtClean="0"/>
              <a:t>tasks</a:t>
            </a:r>
            <a:r>
              <a:rPr lang="en-US" sz="2800" dirty="0" smtClean="0"/>
              <a:t>:</a:t>
            </a:r>
          </a:p>
          <a:p>
            <a:pPr lvl="1">
              <a:lnSpc>
                <a:spcPct val="90000"/>
              </a:lnSpc>
            </a:pPr>
            <a:r>
              <a:rPr lang="en-US" sz="2400" dirty="0" smtClean="0"/>
              <a:t>Protein names in biological abstracts</a:t>
            </a:r>
          </a:p>
          <a:p>
            <a:pPr lvl="1">
              <a:lnSpc>
                <a:spcPct val="90000"/>
              </a:lnSpc>
            </a:pPr>
            <a:r>
              <a:rPr lang="en-US" sz="2400" dirty="0" smtClean="0"/>
              <a:t>Person names in news articles and e-mails</a:t>
            </a:r>
          </a:p>
          <a:p>
            <a:pPr eaLnBrk="1" hangingPunct="1">
              <a:lnSpc>
                <a:spcPct val="90000"/>
              </a:lnSpc>
            </a:pPr>
            <a:r>
              <a:rPr lang="en-US" sz="2800" dirty="0" smtClean="0"/>
              <a:t>Variety of genres and tasks allows us to:</a:t>
            </a:r>
          </a:p>
          <a:p>
            <a:pPr lvl="1">
              <a:lnSpc>
                <a:spcPct val="90000"/>
              </a:lnSpc>
            </a:pPr>
            <a:r>
              <a:rPr lang="en-US" sz="2400" dirty="0" smtClean="0"/>
              <a:t> evaluate each method’s ability to generalize across and incorporate information from a wide variety of domains, genres and tasks</a:t>
            </a:r>
            <a:endParaRPr lang="en-US" sz="2000" dirty="0" smtClean="0"/>
          </a:p>
        </p:txBody>
      </p:sp>
      <p:sp>
        <p:nvSpPr>
          <p:cNvPr id="1032" name="Text Box 11"/>
          <p:cNvSpPr txBox="1">
            <a:spLocks noChangeArrowheads="1"/>
          </p:cNvSpPr>
          <p:nvPr/>
        </p:nvSpPr>
        <p:spPr bwMode="auto">
          <a:xfrm>
            <a:off x="4114800" y="762000"/>
            <a:ext cx="4267200" cy="1069975"/>
          </a:xfrm>
          <a:prstGeom prst="rect">
            <a:avLst/>
          </a:prstGeom>
          <a:noFill/>
          <a:ln w="9525">
            <a:noFill/>
            <a:miter lim="800000"/>
            <a:headEnd/>
            <a:tailEnd/>
          </a:ln>
        </p:spPr>
        <p:txBody>
          <a:bodyPr>
            <a:spAutoFit/>
          </a:bodyPr>
          <a:lstStyle/>
          <a:p>
            <a:pPr algn="l">
              <a:spcBef>
                <a:spcPct val="50000"/>
              </a:spcBef>
            </a:pPr>
            <a:r>
              <a:rPr lang="en-US" sz="1600" dirty="0">
                <a:solidFill>
                  <a:schemeClr val="tx1"/>
                </a:solidFill>
              </a:rPr>
              <a:t>&lt;</a:t>
            </a:r>
            <a:r>
              <a:rPr lang="en-US" sz="1600" dirty="0" err="1">
                <a:solidFill>
                  <a:schemeClr val="tx1"/>
                </a:solidFill>
              </a:rPr>
              <a:t>prot</a:t>
            </a:r>
            <a:r>
              <a:rPr lang="en-US" sz="1600" dirty="0">
                <a:solidFill>
                  <a:schemeClr val="tx1"/>
                </a:solidFill>
              </a:rPr>
              <a:t>&gt;  </a:t>
            </a:r>
            <a:r>
              <a:rPr lang="en-US" sz="1600" dirty="0">
                <a:solidFill>
                  <a:srgbClr val="FF0000"/>
                </a:solidFill>
              </a:rPr>
              <a:t>p38 stress-activated protein</a:t>
            </a:r>
            <a:r>
              <a:rPr lang="en-US" sz="1600" dirty="0">
                <a:solidFill>
                  <a:schemeClr val="tx1"/>
                </a:solidFill>
              </a:rPr>
              <a:t> </a:t>
            </a:r>
            <a:r>
              <a:rPr lang="en-US" sz="1600" dirty="0" err="1">
                <a:solidFill>
                  <a:schemeClr val="tx1"/>
                </a:solidFill>
              </a:rPr>
              <a:t>kinase</a:t>
            </a:r>
            <a:r>
              <a:rPr lang="en-US" sz="1600" dirty="0">
                <a:solidFill>
                  <a:schemeClr val="tx1"/>
                </a:solidFill>
              </a:rPr>
              <a:t>  &lt;/</a:t>
            </a:r>
            <a:r>
              <a:rPr lang="en-US" sz="1600" dirty="0" err="1">
                <a:solidFill>
                  <a:schemeClr val="tx1"/>
                </a:solidFill>
              </a:rPr>
              <a:t>prot</a:t>
            </a:r>
            <a:r>
              <a:rPr lang="en-US" sz="1600" dirty="0">
                <a:solidFill>
                  <a:schemeClr val="tx1"/>
                </a:solidFill>
              </a:rPr>
              <a:t>&gt; inhibitor reverses &lt;</a:t>
            </a:r>
            <a:r>
              <a:rPr lang="en-US" sz="1600" dirty="0" err="1">
                <a:solidFill>
                  <a:schemeClr val="tx1"/>
                </a:solidFill>
              </a:rPr>
              <a:t>prot</a:t>
            </a:r>
            <a:r>
              <a:rPr lang="en-US" sz="1600" dirty="0">
                <a:solidFill>
                  <a:schemeClr val="tx1"/>
                </a:solidFill>
              </a:rPr>
              <a:t>&gt;  </a:t>
            </a:r>
            <a:r>
              <a:rPr lang="en-US" sz="1600" dirty="0" err="1">
                <a:solidFill>
                  <a:srgbClr val="FF0000"/>
                </a:solidFill>
              </a:rPr>
              <a:t>bradykinin</a:t>
            </a:r>
            <a:r>
              <a:rPr lang="en-US" sz="1600" dirty="0">
                <a:solidFill>
                  <a:srgbClr val="FF0000"/>
                </a:solidFill>
              </a:rPr>
              <a:t> B(1) receptor</a:t>
            </a:r>
            <a:r>
              <a:rPr lang="en-US" sz="1600" dirty="0">
                <a:solidFill>
                  <a:schemeClr val="tx1"/>
                </a:solidFill>
              </a:rPr>
              <a:t>  &lt;/</a:t>
            </a:r>
            <a:r>
              <a:rPr lang="en-US" sz="1600" dirty="0" err="1">
                <a:solidFill>
                  <a:schemeClr val="tx1"/>
                </a:solidFill>
              </a:rPr>
              <a:t>prot</a:t>
            </a:r>
            <a:r>
              <a:rPr lang="en-US" sz="1600" dirty="0">
                <a:solidFill>
                  <a:schemeClr val="tx1"/>
                </a:solidFill>
              </a:rPr>
              <a:t>&gt;-mediated component of inflammatory </a:t>
            </a:r>
            <a:r>
              <a:rPr lang="en-US" sz="1600" dirty="0" err="1">
                <a:solidFill>
                  <a:schemeClr val="tx1"/>
                </a:solidFill>
              </a:rPr>
              <a:t>hyperalgesia</a:t>
            </a:r>
            <a:r>
              <a:rPr lang="en-US" sz="1600" dirty="0">
                <a:solidFill>
                  <a:schemeClr val="tx1"/>
                </a:solidFill>
              </a:rPr>
              <a:t>.</a:t>
            </a:r>
          </a:p>
        </p:txBody>
      </p:sp>
      <p:sp>
        <p:nvSpPr>
          <p:cNvPr id="1033" name="Text Box 13"/>
          <p:cNvSpPr txBox="1">
            <a:spLocks noChangeArrowheads="1"/>
          </p:cNvSpPr>
          <p:nvPr/>
        </p:nvSpPr>
        <p:spPr bwMode="auto">
          <a:xfrm>
            <a:off x="4114800" y="1905000"/>
            <a:ext cx="4343400" cy="1314450"/>
          </a:xfrm>
          <a:prstGeom prst="rect">
            <a:avLst/>
          </a:prstGeom>
          <a:noFill/>
          <a:ln w="9525">
            <a:noFill/>
            <a:miter lim="800000"/>
            <a:headEnd/>
            <a:tailEnd/>
          </a:ln>
        </p:spPr>
        <p:txBody>
          <a:bodyPr>
            <a:spAutoFit/>
          </a:bodyPr>
          <a:lstStyle/>
          <a:p>
            <a:pPr algn="l">
              <a:spcBef>
                <a:spcPct val="50000"/>
              </a:spcBef>
            </a:pPr>
            <a:r>
              <a:rPr lang="en-US" sz="1600">
                <a:solidFill>
                  <a:schemeClr val="tx1"/>
                </a:solidFill>
              </a:rPr>
              <a:t>&lt;Protname&gt;</a:t>
            </a:r>
            <a:r>
              <a:rPr lang="en-US" sz="1600">
                <a:solidFill>
                  <a:srgbClr val="FF0000"/>
                </a:solidFill>
              </a:rPr>
              <a:t>p35</a:t>
            </a:r>
            <a:r>
              <a:rPr lang="en-US" sz="1600">
                <a:solidFill>
                  <a:schemeClr val="tx1"/>
                </a:solidFill>
              </a:rPr>
              <a:t>&lt;/Protname&gt;/&lt;Protname&gt;</a:t>
            </a:r>
            <a:r>
              <a:rPr lang="en-US" sz="1600">
                <a:solidFill>
                  <a:srgbClr val="FF0000"/>
                </a:solidFill>
              </a:rPr>
              <a:t>cdk5</a:t>
            </a:r>
            <a:r>
              <a:rPr lang="en-US" sz="1600">
                <a:solidFill>
                  <a:schemeClr val="tx1"/>
                </a:solidFill>
              </a:rPr>
              <a:t> &lt;/Protname&gt; binds and phosphorylates &lt;Protname&gt;</a:t>
            </a:r>
            <a:r>
              <a:rPr lang="en-US" sz="1600">
                <a:solidFill>
                  <a:srgbClr val="FF0000"/>
                </a:solidFill>
              </a:rPr>
              <a:t>beta-catenin</a:t>
            </a:r>
            <a:r>
              <a:rPr lang="en-US" sz="1600">
                <a:solidFill>
                  <a:schemeClr val="tx1"/>
                </a:solidFill>
              </a:rPr>
              <a:t>&lt;/Protname&gt;  and regulates &lt;Protname&gt;</a:t>
            </a:r>
            <a:r>
              <a:rPr lang="en-US" sz="1600">
                <a:solidFill>
                  <a:srgbClr val="FF0000"/>
                </a:solidFill>
              </a:rPr>
              <a:t>beta-catenin</a:t>
            </a:r>
            <a:r>
              <a:rPr lang="en-US" sz="1600">
                <a:solidFill>
                  <a:schemeClr val="tx1"/>
                </a:solidFill>
              </a:rPr>
              <a:t> &lt;/Protname&gt; / &lt;Protname&gt;</a:t>
            </a:r>
            <a:r>
              <a:rPr lang="en-US" sz="1600">
                <a:solidFill>
                  <a:srgbClr val="FF0000"/>
                </a:solidFill>
              </a:rPr>
              <a:t>presenilin-1</a:t>
            </a:r>
            <a:r>
              <a:rPr lang="en-US" sz="1600">
                <a:solidFill>
                  <a:schemeClr val="tx1"/>
                </a:solidFill>
              </a:rPr>
              <a:t>&lt;/Protname&gt; interaction.</a:t>
            </a:r>
          </a:p>
        </p:txBody>
      </p:sp>
      <p:sp>
        <p:nvSpPr>
          <p:cNvPr id="1034" name="Rectangle 14"/>
          <p:cNvSpPr>
            <a:spLocks noChangeArrowheads="1"/>
          </p:cNvSpPr>
          <p:nvPr/>
        </p:nvSpPr>
        <p:spPr bwMode="auto">
          <a:xfrm>
            <a:off x="4114800" y="762000"/>
            <a:ext cx="4267200" cy="1066800"/>
          </a:xfrm>
          <a:prstGeom prst="rect">
            <a:avLst/>
          </a:prstGeom>
          <a:noFill/>
          <a:ln w="9525">
            <a:solidFill>
              <a:schemeClr val="tx1"/>
            </a:solidFill>
            <a:miter lim="800000"/>
            <a:headEnd/>
            <a:tailEnd/>
          </a:ln>
        </p:spPr>
        <p:txBody>
          <a:bodyPr wrap="none" anchor="ctr"/>
          <a:lstStyle/>
          <a:p>
            <a:endParaRPr lang="en-US"/>
          </a:p>
        </p:txBody>
      </p:sp>
      <p:sp>
        <p:nvSpPr>
          <p:cNvPr id="1035" name="Rectangle 16"/>
          <p:cNvSpPr>
            <a:spLocks noChangeArrowheads="1"/>
          </p:cNvSpPr>
          <p:nvPr/>
        </p:nvSpPr>
        <p:spPr bwMode="auto">
          <a:xfrm>
            <a:off x="4114800" y="1828800"/>
            <a:ext cx="4267200" cy="1447800"/>
          </a:xfrm>
          <a:prstGeom prst="rect">
            <a:avLst/>
          </a:prstGeom>
          <a:noFill/>
          <a:ln w="9525">
            <a:solidFill>
              <a:schemeClr val="tx1"/>
            </a:solidFill>
            <a:miter lim="800000"/>
            <a:headEnd/>
            <a:tailEnd/>
          </a:ln>
        </p:spPr>
        <p:txBody>
          <a:bodyPr wrap="none" anchor="ctr"/>
          <a:lstStyle/>
          <a:p>
            <a:endParaRPr lang="en-US"/>
          </a:p>
        </p:txBody>
      </p:sp>
      <p:pic>
        <p:nvPicPr>
          <p:cNvPr id="355334" name="Picture 6"/>
          <p:cNvPicPr>
            <a:picLocks noChangeAspect="1" noChangeArrowheads="1"/>
          </p:cNvPicPr>
          <p:nvPr/>
        </p:nvPicPr>
        <p:blipFill>
          <a:blip r:embed="rId3"/>
          <a:srcRect/>
          <a:stretch>
            <a:fillRect/>
          </a:stretch>
        </p:blipFill>
        <p:spPr bwMode="auto">
          <a:xfrm>
            <a:off x="152400" y="762000"/>
            <a:ext cx="3886201"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50DC9F04-C16A-49CA-9D7A-1F2DECEFCA3A}" type="slidenum">
              <a:rPr lang="en-US"/>
              <a:pPr/>
              <a:t>19</a:t>
            </a:fld>
            <a:endParaRPr lang="en-US"/>
          </a:p>
        </p:txBody>
      </p:sp>
      <p:sp>
        <p:nvSpPr>
          <p:cNvPr id="22531" name="Rectangle 2"/>
          <p:cNvSpPr>
            <a:spLocks noGrp="1" noChangeArrowheads="1"/>
          </p:cNvSpPr>
          <p:nvPr>
            <p:ph type="title"/>
          </p:nvPr>
        </p:nvSpPr>
        <p:spPr>
          <a:xfrm>
            <a:off x="762000" y="228600"/>
            <a:ext cx="7772400" cy="914400"/>
          </a:xfrm>
        </p:spPr>
        <p:txBody>
          <a:bodyPr/>
          <a:lstStyle/>
          <a:p>
            <a:pPr eaLnBrk="1" hangingPunct="1"/>
            <a:r>
              <a:rPr lang="en-US" dirty="0" smtClean="0"/>
              <a:t>Experiments</a:t>
            </a:r>
          </a:p>
        </p:txBody>
      </p:sp>
      <p:sp>
        <p:nvSpPr>
          <p:cNvPr id="22532" name="Rectangle 3"/>
          <p:cNvSpPr>
            <a:spLocks noGrp="1" noChangeArrowheads="1"/>
          </p:cNvSpPr>
          <p:nvPr>
            <p:ph type="body" idx="1"/>
          </p:nvPr>
        </p:nvSpPr>
        <p:spPr>
          <a:xfrm>
            <a:off x="152400" y="1295400"/>
            <a:ext cx="8839200" cy="4876800"/>
          </a:xfrm>
        </p:spPr>
        <p:txBody>
          <a:bodyPr>
            <a:normAutofit fontScale="92500" lnSpcReduction="10000"/>
          </a:bodyPr>
          <a:lstStyle/>
          <a:p>
            <a:pPr eaLnBrk="1" hangingPunct="1"/>
            <a:r>
              <a:rPr lang="en-US" dirty="0" smtClean="0"/>
              <a:t>Compared HIER against three baselines:</a:t>
            </a:r>
          </a:p>
          <a:p>
            <a:pPr lvl="1"/>
            <a:r>
              <a:rPr lang="en-US" b="1" dirty="0" smtClean="0"/>
              <a:t>GAUSS</a:t>
            </a:r>
            <a:r>
              <a:rPr lang="en-US" dirty="0" smtClean="0"/>
              <a:t>: CRF tuned on single domain’s data</a:t>
            </a:r>
          </a:p>
          <a:p>
            <a:pPr lvl="2"/>
            <a:r>
              <a:rPr lang="en-US" dirty="0" smtClean="0"/>
              <a:t>Standard N(0,1) prior (i.e., regularized towards zero)</a:t>
            </a:r>
          </a:p>
          <a:p>
            <a:pPr lvl="1"/>
            <a:r>
              <a:rPr lang="en-US" b="1" dirty="0" smtClean="0"/>
              <a:t>CAT</a:t>
            </a:r>
            <a:r>
              <a:rPr lang="en-US" dirty="0" smtClean="0"/>
              <a:t>: CRF tuned on concatenation of multiple domains’ data, using standard N(0,1) prior</a:t>
            </a:r>
          </a:p>
          <a:p>
            <a:pPr lvl="1"/>
            <a:r>
              <a:rPr lang="en-US" b="1" dirty="0" smtClean="0"/>
              <a:t>CHELBA</a:t>
            </a:r>
            <a:r>
              <a:rPr lang="en-US" dirty="0" smtClean="0"/>
              <a:t>: CRF model tuned on one domain’s data, regularized towards prior trained on source domain’s data:</a:t>
            </a:r>
          </a:p>
          <a:p>
            <a:pPr lvl="1"/>
            <a:endParaRPr lang="en-US" dirty="0" smtClean="0"/>
          </a:p>
          <a:p>
            <a:pPr lvl="1"/>
            <a:endParaRPr lang="en-US" dirty="0" smtClean="0"/>
          </a:p>
          <a:p>
            <a:pPr eaLnBrk="1" hangingPunct="1"/>
            <a:r>
              <a:rPr lang="en-US" dirty="0" smtClean="0"/>
              <a:t>Since few true positives, focused on:</a:t>
            </a:r>
          </a:p>
          <a:p>
            <a:pPr lvl="1" eaLnBrk="1" hangingPunct="1">
              <a:buFontTx/>
              <a:buNone/>
            </a:pPr>
            <a:r>
              <a:rPr lang="en-US" dirty="0" smtClean="0"/>
              <a:t>	 F1 := (2 * Precision * Recall) / (Precision + Recall)</a:t>
            </a:r>
          </a:p>
        </p:txBody>
      </p:sp>
      <p:pic>
        <p:nvPicPr>
          <p:cNvPr id="5" name="Picture 6"/>
          <p:cNvPicPr>
            <a:picLocks noChangeAspect="1" noChangeArrowheads="1"/>
          </p:cNvPicPr>
          <p:nvPr/>
        </p:nvPicPr>
        <p:blipFill>
          <a:blip r:embed="rId3"/>
          <a:srcRect/>
          <a:stretch>
            <a:fillRect/>
          </a:stretch>
        </p:blipFill>
        <p:spPr bwMode="auto">
          <a:xfrm>
            <a:off x="1524000" y="4191000"/>
            <a:ext cx="6934200" cy="7874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Overview</a:t>
            </a:r>
          </a:p>
          <a:p>
            <a:pPr lvl="1"/>
            <a:r>
              <a:rPr lang="en-US" dirty="0" smtClean="0"/>
              <a:t>Problem definition, goals and motivation</a:t>
            </a:r>
          </a:p>
          <a:p>
            <a:r>
              <a:rPr lang="en-US" dirty="0" smtClean="0">
                <a:solidFill>
                  <a:schemeClr val="bg1">
                    <a:lumMod val="75000"/>
                  </a:schemeClr>
                </a:solidFill>
              </a:rPr>
              <a:t>Preliminary work:</a:t>
            </a:r>
          </a:p>
          <a:p>
            <a:pPr lvl="1"/>
            <a:r>
              <a:rPr lang="en-US" dirty="0" smtClean="0">
                <a:solidFill>
                  <a:schemeClr val="bg1">
                    <a:lumMod val="75000"/>
                  </a:schemeClr>
                </a:solidFill>
              </a:rPr>
              <a:t>Feature hierarchies</a:t>
            </a:r>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r>
              <a:rPr lang="en-US" dirty="0" smtClean="0">
                <a:solidFill>
                  <a:schemeClr val="bg1">
                    <a:lumMod val="75000"/>
                  </a:schemeClr>
                </a:solidFill>
              </a:rPr>
              <a:t>Proposed work:</a:t>
            </a:r>
          </a:p>
          <a:p>
            <a:pPr lvl="1"/>
            <a:r>
              <a:rPr lang="en-US" dirty="0" smtClean="0">
                <a:solidFill>
                  <a:schemeClr val="bg1">
                    <a:lumMod val="75000"/>
                  </a:schemeClr>
                </a:solidFill>
              </a:rPr>
              <a:t>Cross-task &amp; cross-domain learning</a:t>
            </a:r>
          </a:p>
          <a:p>
            <a:pPr lvl="1"/>
            <a:r>
              <a:rPr lang="en-US" dirty="0" smtClean="0">
                <a:solidFill>
                  <a:schemeClr val="bg1">
                    <a:lumMod val="75000"/>
                  </a:schemeClr>
                </a:solidFill>
              </a:rPr>
              <a:t>Relating external and derived knowledge</a:t>
            </a:r>
          </a:p>
          <a:p>
            <a:pPr lvl="1"/>
            <a:r>
              <a:rPr lang="en-US" dirty="0" smtClean="0">
                <a:solidFill>
                  <a:schemeClr val="bg1">
                    <a:lumMod val="75000"/>
                  </a:schemeClr>
                </a:solidFill>
              </a:rPr>
              <a:t>Combining &amp; verifying techniques</a:t>
            </a:r>
          </a:p>
          <a:p>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rmAutofit fontScale="90000"/>
          </a:bodyPr>
          <a:lstStyle/>
          <a:p>
            <a:r>
              <a:rPr lang="en-US" dirty="0" smtClean="0"/>
              <a:t>  Results: Intra-genre, same-task transfer</a:t>
            </a:r>
            <a:endParaRPr lang="en-US" dirty="0"/>
          </a:p>
        </p:txBody>
      </p:sp>
      <p:sp>
        <p:nvSpPr>
          <p:cNvPr id="3" name="Content Placeholder 2"/>
          <p:cNvSpPr>
            <a:spLocks noGrp="1"/>
          </p:cNvSpPr>
          <p:nvPr>
            <p:ph idx="1"/>
          </p:nvPr>
        </p:nvSpPr>
        <p:spPr>
          <a:xfrm>
            <a:off x="0" y="1600200"/>
            <a:ext cx="9144000" cy="5181600"/>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r>
              <a:rPr lang="en-US" dirty="0" smtClean="0"/>
              <a:t>Adding relevant HIER prior helps compared to GAUSS (c &gt; a)</a:t>
            </a:r>
          </a:p>
          <a:p>
            <a:pPr lvl="1"/>
            <a:r>
              <a:rPr lang="en-US" dirty="0" smtClean="0"/>
              <a:t>Simply </a:t>
            </a:r>
            <a:r>
              <a:rPr lang="en-US" dirty="0" err="1" smtClean="0"/>
              <a:t>CAT’ing</a:t>
            </a:r>
            <a:r>
              <a:rPr lang="en-US" dirty="0" smtClean="0"/>
              <a:t> or using CHELBA can hurt (d ≈ b &lt; a)</a:t>
            </a:r>
          </a:p>
          <a:p>
            <a:pPr lvl="1"/>
            <a:r>
              <a:rPr lang="en-US" dirty="0" smtClean="0"/>
              <a:t>And never beat HIER (c &gt; b ≈ d)</a:t>
            </a:r>
            <a:endParaRPr lang="en-US" dirty="0"/>
          </a:p>
        </p:txBody>
      </p:sp>
      <p:pic>
        <p:nvPicPr>
          <p:cNvPr id="358402" name="Picture 2"/>
          <p:cNvPicPr>
            <a:picLocks noChangeAspect="1" noChangeArrowheads="1"/>
          </p:cNvPicPr>
          <p:nvPr/>
        </p:nvPicPr>
        <p:blipFill>
          <a:blip r:embed="rId2"/>
          <a:srcRect/>
          <a:stretch>
            <a:fillRect/>
          </a:stretch>
        </p:blipFill>
        <p:spPr bwMode="auto">
          <a:xfrm>
            <a:off x="1143000" y="1143000"/>
            <a:ext cx="6400800" cy="423041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normAutofit fontScale="90000"/>
          </a:bodyPr>
          <a:lstStyle/>
          <a:p>
            <a:r>
              <a:rPr lang="en-US" dirty="0" smtClean="0"/>
              <a:t>Results: Inter-genre, multi-task transfer</a:t>
            </a:r>
            <a:endParaRPr lang="en-US" dirty="0"/>
          </a:p>
        </p:txBody>
      </p:sp>
      <p:sp>
        <p:nvSpPr>
          <p:cNvPr id="3" name="Content Placeholder 2"/>
          <p:cNvSpPr>
            <a:spLocks noGrp="1"/>
          </p:cNvSpPr>
          <p:nvPr>
            <p:ph idx="1"/>
          </p:nvPr>
        </p:nvSpPr>
        <p:spPr>
          <a:xfrm>
            <a:off x="0" y="1600200"/>
            <a:ext cx="9144000" cy="5181600"/>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r>
              <a:rPr lang="en-US" dirty="0" smtClean="0"/>
              <a:t>Transfer-aware priors CHELBA and HIER filter irrelevant data</a:t>
            </a:r>
          </a:p>
          <a:p>
            <a:pPr lvl="1"/>
            <a:r>
              <a:rPr lang="en-US" dirty="0" smtClean="0"/>
              <a:t>Adding irrelevant data to priors doesn’t hurt (e ≈ g ≈ h)</a:t>
            </a:r>
          </a:p>
          <a:p>
            <a:pPr lvl="1"/>
            <a:r>
              <a:rPr lang="en-US" dirty="0" smtClean="0"/>
              <a:t>But simply </a:t>
            </a:r>
            <a:r>
              <a:rPr lang="en-US" dirty="0" err="1" smtClean="0"/>
              <a:t>CAT’ing</a:t>
            </a:r>
            <a:r>
              <a:rPr lang="en-US" dirty="0" smtClean="0"/>
              <a:t> it is disastrous (f &lt;&lt; e)</a:t>
            </a:r>
            <a:endParaRPr lang="en-US" dirty="0"/>
          </a:p>
        </p:txBody>
      </p:sp>
      <p:pic>
        <p:nvPicPr>
          <p:cNvPr id="360450" name="Picture 2"/>
          <p:cNvPicPr>
            <a:picLocks noChangeAspect="1" noChangeArrowheads="1"/>
          </p:cNvPicPr>
          <p:nvPr/>
        </p:nvPicPr>
        <p:blipFill>
          <a:blip r:embed="rId2"/>
          <a:srcRect/>
          <a:stretch>
            <a:fillRect/>
          </a:stretch>
        </p:blipFill>
        <p:spPr bwMode="auto">
          <a:xfrm>
            <a:off x="1219200" y="1112822"/>
            <a:ext cx="6248400" cy="4144978"/>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38200"/>
          </a:xfrm>
        </p:spPr>
        <p:txBody>
          <a:bodyPr>
            <a:normAutofit/>
          </a:bodyPr>
          <a:lstStyle/>
          <a:p>
            <a:r>
              <a:rPr lang="en-US" dirty="0" smtClean="0"/>
              <a:t>Results: Baselines vs. HIER</a:t>
            </a:r>
            <a:endParaRPr lang="en-US" dirty="0"/>
          </a:p>
        </p:txBody>
      </p:sp>
      <p:sp>
        <p:nvSpPr>
          <p:cNvPr id="3" name="Content Placeholder 2"/>
          <p:cNvSpPr>
            <a:spLocks noGrp="1"/>
          </p:cNvSpPr>
          <p:nvPr>
            <p:ph idx="1"/>
          </p:nvPr>
        </p:nvSpPr>
        <p:spPr>
          <a:xfrm>
            <a:off x="-304800" y="1676400"/>
            <a:ext cx="9448800" cy="51816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dirty="0" smtClean="0"/>
              <a:t>Points </a:t>
            </a:r>
            <a:r>
              <a:rPr lang="en-US" b="1" dirty="0" smtClean="0"/>
              <a:t>below</a:t>
            </a:r>
            <a:r>
              <a:rPr lang="en-US" dirty="0" smtClean="0"/>
              <a:t> Y=X indicate HIER outperforming baselines</a:t>
            </a:r>
          </a:p>
          <a:p>
            <a:pPr lvl="2"/>
            <a:r>
              <a:rPr lang="en-US" dirty="0" smtClean="0"/>
              <a:t>HIER dominates non-transfer methods (GUASS, CAT)</a:t>
            </a:r>
          </a:p>
          <a:p>
            <a:pPr lvl="2"/>
            <a:r>
              <a:rPr lang="en-US" dirty="0" smtClean="0"/>
              <a:t>Closer to non-hierarchical transfer (CHELBA), but still outperforms</a:t>
            </a:r>
          </a:p>
          <a:p>
            <a:pPr lvl="2"/>
            <a:endParaRPr lang="en-US" dirty="0" smtClean="0"/>
          </a:p>
          <a:p>
            <a:pPr lvl="1"/>
            <a:endParaRPr lang="en-US" dirty="0" smtClean="0"/>
          </a:p>
          <a:p>
            <a:pPr lvl="1"/>
            <a:endParaRPr lang="en-US" dirty="0"/>
          </a:p>
        </p:txBody>
      </p:sp>
      <p:pic>
        <p:nvPicPr>
          <p:cNvPr id="361474" name="Picture 2"/>
          <p:cNvPicPr>
            <a:picLocks noChangeAspect="1" noChangeArrowheads="1"/>
          </p:cNvPicPr>
          <p:nvPr/>
        </p:nvPicPr>
        <p:blipFill>
          <a:blip r:embed="rId2"/>
          <a:srcRect/>
          <a:stretch>
            <a:fillRect/>
          </a:stretch>
        </p:blipFill>
        <p:spPr bwMode="auto">
          <a:xfrm>
            <a:off x="0" y="762000"/>
            <a:ext cx="8953500" cy="44100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t>Hierarchical feature priors successfully </a:t>
            </a:r>
          </a:p>
          <a:p>
            <a:pPr lvl="1"/>
            <a:r>
              <a:rPr lang="en-US" dirty="0" smtClean="0"/>
              <a:t>exploit structure of many different natural language feature spaces</a:t>
            </a:r>
          </a:p>
          <a:p>
            <a:pPr lvl="1"/>
            <a:r>
              <a:rPr lang="en-US" dirty="0" smtClean="0"/>
              <a:t>while allowing flexibility (via smoothing) to transfer across various distinct, but related domains, genres and tasks</a:t>
            </a:r>
          </a:p>
          <a:p>
            <a:r>
              <a:rPr lang="en-US" dirty="0" smtClean="0"/>
              <a:t>New Problem:</a:t>
            </a:r>
          </a:p>
          <a:p>
            <a:pPr lvl="1"/>
            <a:r>
              <a:rPr lang="en-US" dirty="0" smtClean="0"/>
              <a:t>Exploit structure not only in features space, but also in data space</a:t>
            </a:r>
          </a:p>
          <a:p>
            <a:pPr lvl="2"/>
            <a:r>
              <a:rPr lang="en-US" dirty="0" smtClean="0"/>
              <a:t>E.g.: Transfer from abstracts to captions of papers     	       From Headers to Bodies of e-mails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across document structure: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Abstract</a:t>
            </a:r>
            <a:r>
              <a:rPr lang="en-US" dirty="0" smtClean="0"/>
              <a:t>: summarizing, at a high level, the main points of the paper such as the problem, contribution, and results.</a:t>
            </a:r>
          </a:p>
          <a:p>
            <a:endParaRPr lang="en-US" dirty="0" smtClean="0"/>
          </a:p>
          <a:p>
            <a:r>
              <a:rPr lang="en-US" b="1" dirty="0" smtClean="0"/>
              <a:t>Caption</a:t>
            </a:r>
            <a:r>
              <a:rPr lang="en-US" dirty="0" smtClean="0"/>
              <a:t>: summarizing the figure it is attached to. Especially important in biological papers (~ 125 words long on average).</a:t>
            </a:r>
          </a:p>
          <a:p>
            <a:endParaRPr lang="en-US" dirty="0" smtClean="0"/>
          </a:p>
          <a:p>
            <a:r>
              <a:rPr lang="en-US" b="1" dirty="0" smtClean="0"/>
              <a:t>Full text</a:t>
            </a:r>
            <a:r>
              <a:rPr lang="en-US" dirty="0" smtClean="0"/>
              <a:t>: the main text of a paper, that is, everything else besides the abstract and captions.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066800" y="685801"/>
            <a:ext cx="6705600" cy="4685432"/>
          </a:xfrm>
          <a:prstGeom prst="rect">
            <a:avLst/>
          </a:prstGeom>
          <a:noFill/>
          <a:ln w="9525">
            <a:noFill/>
            <a:miter lim="800000"/>
            <a:headEnd/>
            <a:tailEnd/>
          </a:ln>
          <a:effectLst/>
        </p:spPr>
      </p:pic>
      <p:sp>
        <p:nvSpPr>
          <p:cNvPr id="2" name="Title 1"/>
          <p:cNvSpPr>
            <a:spLocks noGrp="1"/>
          </p:cNvSpPr>
          <p:nvPr>
            <p:ph type="title"/>
          </p:nvPr>
        </p:nvSpPr>
        <p:spPr>
          <a:xfrm>
            <a:off x="457200" y="0"/>
            <a:ext cx="8229600" cy="808038"/>
          </a:xfrm>
        </p:spPr>
        <p:txBody>
          <a:bodyPr/>
          <a:lstStyle/>
          <a:p>
            <a:r>
              <a:rPr lang="en-US" dirty="0" smtClean="0"/>
              <a:t>Sample biology paper</a:t>
            </a:r>
            <a:endParaRPr lang="en-US" dirty="0"/>
          </a:p>
        </p:txBody>
      </p:sp>
      <p:sp>
        <p:nvSpPr>
          <p:cNvPr id="3" name="Content Placeholder 2"/>
          <p:cNvSpPr>
            <a:spLocks noGrp="1"/>
          </p:cNvSpPr>
          <p:nvPr>
            <p:ph idx="1"/>
          </p:nvPr>
        </p:nvSpPr>
        <p:spPr>
          <a:xfrm>
            <a:off x="1524000" y="5334000"/>
            <a:ext cx="6172200" cy="1524000"/>
          </a:xfrm>
        </p:spPr>
        <p:txBody>
          <a:bodyPr>
            <a:normAutofit fontScale="70000" lnSpcReduction="20000"/>
          </a:bodyPr>
          <a:lstStyle/>
          <a:p>
            <a:r>
              <a:rPr lang="en-US" dirty="0" smtClean="0"/>
              <a:t>full protein name (red), </a:t>
            </a:r>
          </a:p>
          <a:p>
            <a:r>
              <a:rPr lang="en-US" dirty="0" smtClean="0"/>
              <a:t>abbreviated protein name (green)</a:t>
            </a:r>
          </a:p>
          <a:p>
            <a:r>
              <a:rPr lang="en-US" dirty="0" smtClean="0"/>
              <a:t>parenthetical abbreviated protein name (blue)</a:t>
            </a:r>
          </a:p>
          <a:p>
            <a:r>
              <a:rPr lang="en-US" dirty="0" smtClean="0"/>
              <a:t>non-protein </a:t>
            </a:r>
            <a:r>
              <a:rPr lang="en-US" dirty="0" err="1" smtClean="0"/>
              <a:t>parentheticals</a:t>
            </a:r>
            <a:r>
              <a:rPr lang="en-US" dirty="0" smtClean="0"/>
              <a:t> (brown)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normAutofit/>
          </a:bodyPr>
          <a:lstStyle/>
          <a:p>
            <a:r>
              <a:rPr lang="en-US" dirty="0" smtClean="0"/>
              <a:t>Structural frequency features</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endParaRPr lang="en-US" dirty="0" smtClean="0"/>
          </a:p>
          <a:p>
            <a:r>
              <a:rPr lang="en-US" dirty="0" smtClean="0"/>
              <a:t>Insight: certain words occur more or less often in different parts of document</a:t>
            </a:r>
          </a:p>
          <a:p>
            <a:pPr lvl="1"/>
            <a:r>
              <a:rPr lang="en-US" dirty="0" smtClean="0"/>
              <a:t>E.g. Abstract: “Here we”, “this work”</a:t>
            </a:r>
          </a:p>
          <a:p>
            <a:pPr lvl="1">
              <a:buNone/>
            </a:pPr>
            <a:r>
              <a:rPr lang="en-US" dirty="0" smtClean="0"/>
              <a:t>	        Caption:  “Figure 1.”, “dyed with”</a:t>
            </a:r>
          </a:p>
          <a:p>
            <a:endParaRPr lang="en-US" dirty="0" smtClean="0"/>
          </a:p>
          <a:p>
            <a:r>
              <a:rPr lang="en-US" dirty="0" smtClean="0"/>
              <a:t>Can we characterize these differences?</a:t>
            </a:r>
          </a:p>
          <a:p>
            <a:pPr lvl="1"/>
            <a:r>
              <a:rPr lang="en-US" dirty="0" smtClean="0"/>
              <a:t>Use them as features for extraction?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itle 1"/>
          <p:cNvSpPr txBox="1">
            <a:spLocks/>
          </p:cNvSpPr>
          <p:nvPr/>
        </p:nvSpPr>
        <p:spPr>
          <a:xfrm>
            <a:off x="5715000" y="0"/>
            <a:ext cx="3429000" cy="533400"/>
          </a:xfrm>
          <a:prstGeom prst="rect">
            <a:avLst/>
          </a:prstGeom>
        </p:spPr>
        <p:txBody>
          <a:bodyPr vert="horz" lIns="91440" tIns="45720" rIns="91440" bIns="45720" rtlCol="0" anchor="ctr">
            <a:normAutofit/>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and Cohen, CIKM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7400"/>
            <a:ext cx="8991600" cy="1096963"/>
          </a:xfrm>
        </p:spPr>
        <p:txBody>
          <a:bodyPr>
            <a:normAutofit fontScale="85000" lnSpcReduction="20000"/>
          </a:bodyPr>
          <a:lstStyle/>
          <a:p>
            <a:r>
              <a:rPr lang="en-US" b="1" dirty="0" smtClean="0"/>
              <a:t>YES!</a:t>
            </a:r>
            <a:r>
              <a:rPr lang="en-US" dirty="0" smtClean="0"/>
              <a:t> </a:t>
            </a:r>
            <a:r>
              <a:rPr lang="en-US" dirty="0" err="1" smtClean="0"/>
              <a:t>Characterizable</a:t>
            </a:r>
            <a:r>
              <a:rPr lang="en-US" dirty="0" smtClean="0"/>
              <a:t> difference between distribution of protein and non-protein words across sections of the document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2052" name="Picture 4"/>
          <p:cNvPicPr>
            <a:picLocks noChangeAspect="1" noChangeArrowheads="1"/>
          </p:cNvPicPr>
          <p:nvPr/>
        </p:nvPicPr>
        <p:blipFill>
          <a:blip r:embed="rId3"/>
          <a:srcRect/>
          <a:stretch>
            <a:fillRect/>
          </a:stretch>
        </p:blipFill>
        <p:spPr bwMode="auto">
          <a:xfrm>
            <a:off x="1905000" y="0"/>
            <a:ext cx="5057775" cy="590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2050" name="Object 2"/>
          <p:cNvGraphicFramePr>
            <a:graphicFrameLocks noChangeAspect="1"/>
          </p:cNvGraphicFramePr>
          <p:nvPr/>
        </p:nvGraphicFramePr>
        <p:xfrm>
          <a:off x="762000" y="1143000"/>
          <a:ext cx="8610600" cy="6858001"/>
        </p:xfrm>
        <a:graphic>
          <a:graphicData uri="http://schemas.openxmlformats.org/presentationml/2006/ole">
            <p:oleObj spid="_x0000_s3074" name="Visio" r:id="rId3" imgW="6064377" imgH="4788205" progId="Visio.Drawing.11">
              <p:embed/>
            </p:oleObj>
          </a:graphicData>
        </a:graphic>
      </p:graphicFrame>
      <p:sp>
        <p:nvSpPr>
          <p:cNvPr id="5" name="Rectangle 17"/>
          <p:cNvSpPr>
            <a:spLocks noGrp="1" noChangeArrowheads="1"/>
          </p:cNvSpPr>
          <p:nvPr>
            <p:ph type="title"/>
          </p:nvPr>
        </p:nvSpPr>
        <p:spPr>
          <a:xfrm>
            <a:off x="381000" y="304800"/>
            <a:ext cx="8458200" cy="609600"/>
          </a:xfrm>
          <a:noFill/>
        </p:spPr>
        <p:txBody>
          <a:bodyPr>
            <a:normAutofit fontScale="90000"/>
          </a:bodyPr>
          <a:lstStyle/>
          <a:p>
            <a:pPr eaLnBrk="1" hangingPunct="1"/>
            <a:r>
              <a:rPr lang="en-US" dirty="0" smtClean="0"/>
              <a:t>Relationship: intra-document structure</a:t>
            </a:r>
            <a:endParaRPr lang="en-US" u="sng"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Snippets</a:t>
            </a:r>
            <a:endParaRPr lang="en-US" dirty="0"/>
          </a:p>
        </p:txBody>
      </p:sp>
      <p:sp>
        <p:nvSpPr>
          <p:cNvPr id="3" name="Content Placeholder 2"/>
          <p:cNvSpPr>
            <a:spLocks noGrp="1"/>
          </p:cNvSpPr>
          <p:nvPr>
            <p:ph idx="1"/>
          </p:nvPr>
        </p:nvSpPr>
        <p:spPr>
          <a:xfrm>
            <a:off x="304800" y="838200"/>
            <a:ext cx="8610600" cy="6019800"/>
          </a:xfrm>
        </p:spPr>
        <p:txBody>
          <a:bodyPr>
            <a:normAutofit fontScale="92500" lnSpcReduction="10000"/>
          </a:bodyPr>
          <a:lstStyle/>
          <a:p>
            <a:r>
              <a:rPr lang="en-US" dirty="0" smtClean="0"/>
              <a:t>Tokens or short phrases taken from one of the unlabeled sections of the document and added to the training data, having been automatically positively or negatively labeled by some high confidence method.</a:t>
            </a:r>
          </a:p>
          <a:p>
            <a:pPr lvl="1"/>
            <a:r>
              <a:rPr lang="en-US" dirty="0" smtClean="0"/>
              <a:t>Positive snippets: </a:t>
            </a:r>
          </a:p>
          <a:p>
            <a:pPr lvl="2"/>
            <a:r>
              <a:rPr lang="en-US" dirty="0" smtClean="0"/>
              <a:t>Match tokens from unlabelled section with labeled tokens</a:t>
            </a:r>
          </a:p>
          <a:p>
            <a:pPr lvl="2"/>
            <a:r>
              <a:rPr lang="en-US" dirty="0" smtClean="0"/>
              <a:t>Leverage overlap across domains</a:t>
            </a:r>
          </a:p>
          <a:p>
            <a:pPr lvl="2"/>
            <a:r>
              <a:rPr lang="en-US" dirty="0" smtClean="0"/>
              <a:t>Relies on one-sense-per-discourse assumption</a:t>
            </a:r>
          </a:p>
          <a:p>
            <a:pPr lvl="2"/>
            <a:r>
              <a:rPr lang="en-US" dirty="0" smtClean="0"/>
              <a:t>Makes target distribution “look” more like source distribution</a:t>
            </a:r>
          </a:p>
          <a:p>
            <a:pPr lvl="1"/>
            <a:r>
              <a:rPr lang="en-US" dirty="0" smtClean="0"/>
              <a:t>Negative snippets:</a:t>
            </a:r>
          </a:p>
          <a:p>
            <a:pPr lvl="2"/>
            <a:r>
              <a:rPr lang="en-US" dirty="0" smtClean="0"/>
              <a:t>High confidence negative examples</a:t>
            </a:r>
          </a:p>
          <a:p>
            <a:pPr lvl="2"/>
            <a:r>
              <a:rPr lang="en-US" dirty="0" smtClean="0"/>
              <a:t>Gleaned from dictionaries, stop lists, other extractors</a:t>
            </a:r>
          </a:p>
          <a:p>
            <a:pPr lvl="2"/>
            <a:r>
              <a:rPr lang="en-US" dirty="0" smtClean="0"/>
              <a:t>Helps “reshape” target distribution away from source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le 1"/>
          <p:cNvSpPr txBox="1">
            <a:spLocks/>
          </p:cNvSpPr>
          <p:nvPr/>
        </p:nvSpPr>
        <p:spPr>
          <a:xfrm>
            <a:off x="5943600" y="0"/>
            <a:ext cx="3200400" cy="533400"/>
          </a:xfrm>
          <a:prstGeom prst="rect">
            <a:avLst/>
          </a:prstGeom>
        </p:spPr>
        <p:txBody>
          <a:bodyPr vert="horz" lIns="91440" tIns="45720" rIns="91440" bIns="45720" rtlCol="0" anchor="ctr">
            <a:normAutofit/>
          </a:bodyPr>
          <a:lstStyle/>
          <a:p>
            <a:pPr lvl="0" algn="ctr">
              <a:spcBef>
                <a:spcPct val="0"/>
              </a:spcBef>
            </a:pPr>
            <a:r>
              <a:rPr kumimoji="0" lang="en-US" b="0" i="0" u="none" strike="noStrike" kern="1200" cap="none" spc="0" normalizeH="0" baseline="0" noProof="0" dirty="0" smtClean="0">
                <a:ln>
                  <a:noFill/>
                </a:ln>
                <a:solidFill>
                  <a:schemeClr val="tx1"/>
                </a:solidFill>
                <a:effectLst/>
                <a:uLnTx/>
                <a:uFillTx/>
                <a:latin typeface="+mj-lt"/>
                <a:ea typeface="+mj-ea"/>
                <a:cs typeface="+mj-cs"/>
              </a:rPr>
              <a:t>(Arnold and Cohen, CIKM 2008)</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Biological publications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graphicFrame>
        <p:nvGraphicFramePr>
          <p:cNvPr id="2050" name="Object 2"/>
          <p:cNvGraphicFramePr>
            <a:graphicFrameLocks noChangeAspect="1"/>
          </p:cNvGraphicFramePr>
          <p:nvPr/>
        </p:nvGraphicFramePr>
        <p:xfrm>
          <a:off x="152400" y="1295400"/>
          <a:ext cx="8610600" cy="6798317"/>
        </p:xfrm>
        <a:graphic>
          <a:graphicData uri="http://schemas.openxmlformats.org/presentationml/2006/ole">
            <p:oleObj spid="_x0000_s4098" name="Visio" r:id="rId3" imgW="6064377" imgH="4788205" progId="Visio.Drawing.11">
              <p:embed/>
            </p:oleObj>
          </a:graphicData>
        </a:graphic>
      </p:graphicFrame>
      <p:sp>
        <p:nvSpPr>
          <p:cNvPr id="5" name="Rectangle 17"/>
          <p:cNvSpPr>
            <a:spLocks noGrp="1" noChangeArrowheads="1"/>
          </p:cNvSpPr>
          <p:nvPr>
            <p:ph type="title"/>
          </p:nvPr>
        </p:nvSpPr>
        <p:spPr>
          <a:xfrm>
            <a:off x="152400" y="304800"/>
            <a:ext cx="8763000" cy="609600"/>
          </a:xfrm>
          <a:noFill/>
        </p:spPr>
        <p:txBody>
          <a:bodyPr>
            <a:normAutofit fontScale="90000"/>
          </a:bodyPr>
          <a:lstStyle/>
          <a:p>
            <a:pPr eaLnBrk="1" hangingPunct="1"/>
            <a:r>
              <a:rPr lang="en-US" dirty="0" smtClean="0"/>
              <a:t>Relationship: high-confidence predictions</a:t>
            </a:r>
            <a:endParaRPr lang="en-US" u="sng"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Data</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Our method requires:</a:t>
            </a:r>
          </a:p>
          <a:p>
            <a:pPr lvl="1"/>
            <a:r>
              <a:rPr lang="en-US" dirty="0" smtClean="0"/>
              <a:t>Labeled source data (GENIA abstracts)</a:t>
            </a:r>
          </a:p>
          <a:p>
            <a:pPr lvl="1"/>
            <a:r>
              <a:rPr lang="en-US" dirty="0" smtClean="0"/>
              <a:t>Unlabelled target data (</a:t>
            </a:r>
            <a:r>
              <a:rPr lang="en-US" dirty="0" err="1" smtClean="0"/>
              <a:t>PubMed</a:t>
            </a:r>
            <a:r>
              <a:rPr lang="en-US" dirty="0" smtClean="0"/>
              <a:t> Central full text)</a:t>
            </a:r>
          </a:p>
          <a:p>
            <a:r>
              <a:rPr lang="en-US" dirty="0" smtClean="0"/>
              <a:t>Of 1,999 labeled GENIA abstracts, 303 had full-text (</a:t>
            </a:r>
            <a:r>
              <a:rPr lang="en-US" dirty="0" err="1" smtClean="0"/>
              <a:t>pdf</a:t>
            </a:r>
            <a:r>
              <a:rPr lang="en-US" dirty="0" smtClean="0"/>
              <a:t>) available free on PMC</a:t>
            </a:r>
          </a:p>
          <a:p>
            <a:pPr lvl="1"/>
            <a:r>
              <a:rPr lang="en-US" dirty="0" smtClean="0"/>
              <a:t>Nosily extracted full text from </a:t>
            </a:r>
            <a:r>
              <a:rPr lang="en-US" dirty="0" err="1" smtClean="0"/>
              <a:t>pdf’s</a:t>
            </a:r>
            <a:endParaRPr lang="en-US" dirty="0" smtClean="0"/>
          </a:p>
          <a:p>
            <a:pPr lvl="1"/>
            <a:r>
              <a:rPr lang="en-US" dirty="0" smtClean="0"/>
              <a:t>Automatically segmented in abstracts, captions and full text</a:t>
            </a:r>
          </a:p>
          <a:p>
            <a:pPr lvl="2"/>
            <a:r>
              <a:rPr lang="en-US" dirty="0" smtClean="0"/>
              <a:t>218 papers train (1.5 million tokens)</a:t>
            </a:r>
          </a:p>
          <a:p>
            <a:pPr lvl="2"/>
            <a:r>
              <a:rPr lang="en-US" dirty="0" smtClean="0"/>
              <a:t>85 papers test (640 thousand tokens)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a:bodyPr>
          <a:lstStyle/>
          <a:p>
            <a:r>
              <a:rPr lang="en-US" dirty="0" smtClean="0"/>
              <a:t>Performance: abstract </a:t>
            </a:r>
            <a:r>
              <a:rPr lang="en-US" dirty="0" smtClean="0">
                <a:sym typeface="Wingdings" pitchFamily="2" charset="2"/>
              </a:rPr>
              <a:t></a:t>
            </a:r>
            <a:r>
              <a:rPr lang="en-US" dirty="0" smtClean="0"/>
              <a:t> abstract</a:t>
            </a:r>
            <a:endParaRPr lang="en-US" dirty="0"/>
          </a:p>
        </p:txBody>
      </p:sp>
      <p:sp>
        <p:nvSpPr>
          <p:cNvPr id="3" name="Content Placeholder 2"/>
          <p:cNvSpPr>
            <a:spLocks noGrp="1"/>
          </p:cNvSpPr>
          <p:nvPr>
            <p:ph idx="1"/>
          </p:nvPr>
        </p:nvSpPr>
        <p:spPr>
          <a:xfrm>
            <a:off x="457200" y="4953000"/>
            <a:ext cx="8229600" cy="1752600"/>
          </a:xfrm>
        </p:spPr>
        <p:txBody>
          <a:bodyPr>
            <a:normAutofit fontScale="77500" lnSpcReduction="20000"/>
          </a:bodyPr>
          <a:lstStyle/>
          <a:p>
            <a:r>
              <a:rPr lang="en-US" dirty="0" smtClean="0"/>
              <a:t>Precision versus recall of extractors trained on full papers and evaluated on abstracts using models containing:</a:t>
            </a:r>
          </a:p>
          <a:p>
            <a:pPr lvl="1"/>
            <a:r>
              <a:rPr lang="en-US" dirty="0" smtClean="0"/>
              <a:t>only structural frequency features (FREQ)</a:t>
            </a:r>
          </a:p>
          <a:p>
            <a:pPr lvl="1"/>
            <a:r>
              <a:rPr lang="en-US" dirty="0" smtClean="0"/>
              <a:t>only lexical features (LEX)</a:t>
            </a:r>
          </a:p>
          <a:p>
            <a:pPr lvl="1"/>
            <a:r>
              <a:rPr lang="en-US" dirty="0" smtClean="0"/>
              <a:t>both sets of features (LEX+FREQ).</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5298" name="Picture 2"/>
          <p:cNvPicPr>
            <a:picLocks noChangeAspect="1" noChangeArrowheads="1"/>
          </p:cNvPicPr>
          <p:nvPr/>
        </p:nvPicPr>
        <p:blipFill>
          <a:blip r:embed="rId2"/>
          <a:srcRect/>
          <a:stretch>
            <a:fillRect/>
          </a:stretch>
        </p:blipFill>
        <p:spPr bwMode="auto">
          <a:xfrm>
            <a:off x="990600" y="914400"/>
            <a:ext cx="6858000" cy="4015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abstract </a:t>
            </a:r>
            <a:r>
              <a:rPr lang="en-US" dirty="0" smtClean="0">
                <a:sym typeface="Wingdings" pitchFamily="2" charset="2"/>
              </a:rPr>
              <a:t></a:t>
            </a:r>
            <a:r>
              <a:rPr lang="en-US" dirty="0" smtClean="0"/>
              <a:t> abstract</a:t>
            </a:r>
            <a:endParaRPr lang="en-US" dirty="0"/>
          </a:p>
        </p:txBody>
      </p:sp>
      <p:sp>
        <p:nvSpPr>
          <p:cNvPr id="3" name="Content Placeholder 2"/>
          <p:cNvSpPr>
            <a:spLocks noGrp="1"/>
          </p:cNvSpPr>
          <p:nvPr>
            <p:ph idx="1"/>
          </p:nvPr>
        </p:nvSpPr>
        <p:spPr>
          <a:xfrm>
            <a:off x="457200" y="4648200"/>
            <a:ext cx="8229600" cy="1981200"/>
          </a:xfrm>
        </p:spPr>
        <p:txBody>
          <a:bodyPr>
            <a:normAutofit lnSpcReduction="10000"/>
          </a:bodyPr>
          <a:lstStyle/>
          <a:p>
            <a:endParaRPr lang="en-US" dirty="0" smtClean="0"/>
          </a:p>
          <a:p>
            <a:r>
              <a:rPr lang="en-US" dirty="0" smtClean="0"/>
              <a:t>Ablation study results for extractors trained on full papers and evaluated on abstracts</a:t>
            </a:r>
          </a:p>
          <a:p>
            <a:pPr lvl="1"/>
            <a:r>
              <a:rPr lang="en-US" dirty="0" smtClean="0"/>
              <a:t>POS/NEG = positive/negative snippets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4098" name="Picture 2"/>
          <p:cNvPicPr>
            <a:picLocks noChangeAspect="1" noChangeArrowheads="1"/>
          </p:cNvPicPr>
          <p:nvPr/>
        </p:nvPicPr>
        <p:blipFill>
          <a:blip r:embed="rId2"/>
          <a:srcRect/>
          <a:stretch>
            <a:fillRect/>
          </a:stretch>
        </p:blipFill>
        <p:spPr bwMode="auto">
          <a:xfrm>
            <a:off x="914400" y="1752600"/>
            <a:ext cx="7554976"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525000" cy="1143000"/>
          </a:xfrm>
        </p:spPr>
        <p:txBody>
          <a:bodyPr>
            <a:normAutofit fontScale="90000"/>
          </a:bodyPr>
          <a:lstStyle/>
          <a:p>
            <a:r>
              <a:rPr lang="en-US" dirty="0" smtClean="0"/>
              <a:t>		Performance: </a:t>
            </a:r>
            <a:br>
              <a:rPr lang="en-US" dirty="0" smtClean="0"/>
            </a:br>
            <a:r>
              <a:rPr lang="en-US" dirty="0" smtClean="0"/>
              <a:t>					abstract </a:t>
            </a:r>
            <a:r>
              <a:rPr lang="en-US" dirty="0" smtClean="0">
                <a:sym typeface="Wingdings" pitchFamily="2" charset="2"/>
              </a:rPr>
              <a:t>c</a:t>
            </a:r>
            <a:r>
              <a:rPr lang="en-US" dirty="0" smtClean="0"/>
              <a:t>aptions</a:t>
            </a:r>
            <a:endParaRPr lang="en-US" dirty="0"/>
          </a:p>
        </p:txBody>
      </p:sp>
      <p:sp>
        <p:nvSpPr>
          <p:cNvPr id="3" name="Content Placeholder 2"/>
          <p:cNvSpPr>
            <a:spLocks noGrp="1"/>
          </p:cNvSpPr>
          <p:nvPr>
            <p:ph idx="1"/>
          </p:nvPr>
        </p:nvSpPr>
        <p:spPr>
          <a:xfrm>
            <a:off x="228600" y="762000"/>
            <a:ext cx="8458200" cy="5943600"/>
          </a:xfrm>
        </p:spPr>
        <p:txBody>
          <a:bodyPr>
            <a:normAutofit fontScale="77500" lnSpcReduction="20000"/>
          </a:bodyPr>
          <a:lstStyle/>
          <a:p>
            <a:r>
              <a:rPr lang="en-US" dirty="0" smtClean="0"/>
              <a:t>How to evaluate?</a:t>
            </a:r>
          </a:p>
          <a:p>
            <a:pPr lvl="1"/>
            <a:r>
              <a:rPr lang="en-US" dirty="0" smtClean="0"/>
              <a:t>No caption labels</a:t>
            </a:r>
          </a:p>
          <a:p>
            <a:pPr lvl="1"/>
            <a:r>
              <a:rPr lang="en-US" dirty="0" smtClean="0"/>
              <a:t>Need user preference study: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Users </a:t>
            </a:r>
            <a:r>
              <a:rPr lang="en-US" b="1" dirty="0" smtClean="0"/>
              <a:t>preferred</a:t>
            </a:r>
            <a:r>
              <a:rPr lang="en-US" dirty="0" smtClean="0"/>
              <a:t> full (POS+NEG+FREQ) model’s extracted proteins over baseline (LEX) model (p = .00036, n = 182)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5122" name="Picture 2"/>
          <p:cNvPicPr>
            <a:picLocks noChangeAspect="1" noChangeArrowheads="1"/>
          </p:cNvPicPr>
          <p:nvPr/>
        </p:nvPicPr>
        <p:blipFill>
          <a:blip r:embed="rId2"/>
          <a:srcRect/>
          <a:stretch>
            <a:fillRect/>
          </a:stretch>
        </p:blipFill>
        <p:spPr bwMode="auto">
          <a:xfrm>
            <a:off x="1143000" y="1828800"/>
            <a:ext cx="6762750" cy="40005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152400" y="762000"/>
            <a:ext cx="8763000" cy="5867400"/>
          </a:xfrm>
        </p:spPr>
        <p:txBody>
          <a:bodyPr>
            <a:normAutofit fontScale="77500" lnSpcReduction="20000"/>
          </a:bodyPr>
          <a:lstStyle/>
          <a:p>
            <a:r>
              <a:rPr lang="en-US" dirty="0" smtClean="0"/>
              <a:t>Structural frequency features alone have significant predictive power</a:t>
            </a:r>
          </a:p>
          <a:p>
            <a:pPr lvl="1"/>
            <a:r>
              <a:rPr lang="en-US" dirty="0" smtClean="0"/>
              <a:t>more robust to transfer across domains (e.g., from abstracts to captions) than purely lexical features</a:t>
            </a:r>
          </a:p>
          <a:p>
            <a:endParaRPr lang="en-US" dirty="0" smtClean="0"/>
          </a:p>
          <a:p>
            <a:r>
              <a:rPr lang="en-US" dirty="0" smtClean="0"/>
              <a:t>Snippets, like priors, are small bits of selective knowledge:</a:t>
            </a:r>
          </a:p>
          <a:p>
            <a:pPr lvl="1"/>
            <a:r>
              <a:rPr lang="en-US" dirty="0" smtClean="0"/>
              <a:t>Relate and distinguish domains from each other</a:t>
            </a:r>
          </a:p>
          <a:p>
            <a:pPr lvl="1"/>
            <a:r>
              <a:rPr lang="en-US" dirty="0" smtClean="0"/>
              <a:t>Guide learning algorithms</a:t>
            </a:r>
          </a:p>
          <a:p>
            <a:pPr lvl="1"/>
            <a:r>
              <a:rPr lang="en-US" dirty="0" smtClean="0"/>
              <a:t>Yet relatively inexpensive</a:t>
            </a:r>
          </a:p>
          <a:p>
            <a:endParaRPr lang="en-US" dirty="0" smtClean="0"/>
          </a:p>
          <a:p>
            <a:r>
              <a:rPr lang="en-US" dirty="0" smtClean="0"/>
              <a:t>Combined (along with lexical features), they significantly improve precision/recall trade-off and user preference</a:t>
            </a:r>
          </a:p>
          <a:p>
            <a:endParaRPr lang="en-US" dirty="0" smtClean="0"/>
          </a:p>
          <a:p>
            <a:r>
              <a:rPr lang="en-US" dirty="0" smtClean="0"/>
              <a:t>Robust learning without labeled target data is possible, but seems to require some other type of information joining the two domains (that’s the tricky part):</a:t>
            </a:r>
          </a:p>
          <a:p>
            <a:pPr lvl="1"/>
            <a:r>
              <a:rPr lang="en-US" dirty="0" smtClean="0"/>
              <a:t>E.g. Feature hierarchy, document structure, snippets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60438"/>
          </a:xfrm>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solidFill>
                  <a:schemeClr val="bg1">
                    <a:lumMod val="75000"/>
                  </a:schemeClr>
                </a:solidFill>
              </a:rPr>
              <a:t>Overview</a:t>
            </a:r>
          </a:p>
          <a:p>
            <a:pPr lvl="1"/>
            <a:r>
              <a:rPr lang="en-US" dirty="0" smtClean="0">
                <a:solidFill>
                  <a:schemeClr val="bg1">
                    <a:lumMod val="75000"/>
                  </a:schemeClr>
                </a:solidFill>
              </a:rPr>
              <a:t>Problem definition, goals and motivation</a:t>
            </a:r>
          </a:p>
          <a:p>
            <a:r>
              <a:rPr lang="en-US" dirty="0" smtClean="0">
                <a:solidFill>
                  <a:schemeClr val="bg1">
                    <a:lumMod val="75000"/>
                  </a:schemeClr>
                </a:solidFill>
              </a:rPr>
              <a:t>Preliminary work:</a:t>
            </a:r>
          </a:p>
          <a:p>
            <a:pPr lvl="1"/>
            <a:r>
              <a:rPr lang="en-US" dirty="0" smtClean="0">
                <a:solidFill>
                  <a:schemeClr val="bg1">
                    <a:lumMod val="75000"/>
                  </a:schemeClr>
                </a:solidFill>
              </a:rPr>
              <a:t>Feature hierarchies</a:t>
            </a:r>
          </a:p>
          <a:p>
            <a:pPr lvl="1"/>
            <a:r>
              <a:rPr lang="en-US" dirty="0" smtClean="0">
                <a:solidFill>
                  <a:schemeClr val="bg1">
                    <a:lumMod val="75000"/>
                  </a:schemeClr>
                </a:solidFill>
              </a:rPr>
              <a:t>Structural frequency features</a:t>
            </a:r>
          </a:p>
          <a:p>
            <a:pPr lvl="1"/>
            <a:r>
              <a:rPr lang="en-US" dirty="0" smtClean="0">
                <a:solidFill>
                  <a:schemeClr val="bg1">
                    <a:lumMod val="75000"/>
                  </a:schemeClr>
                </a:solidFill>
              </a:rPr>
              <a:t>Snippets</a:t>
            </a:r>
          </a:p>
          <a:p>
            <a:r>
              <a:rPr lang="en-US" dirty="0" smtClean="0"/>
              <a:t>Proposed work:</a:t>
            </a:r>
          </a:p>
          <a:p>
            <a:pPr lvl="1"/>
            <a:r>
              <a:rPr lang="en-US" dirty="0" smtClean="0"/>
              <a:t>Cross-task &amp; cross-domain learning</a:t>
            </a:r>
          </a:p>
          <a:p>
            <a:pPr lvl="1"/>
            <a:r>
              <a:rPr lang="en-US" dirty="0" smtClean="0"/>
              <a:t>Relating external and derived knowledge</a:t>
            </a:r>
          </a:p>
          <a:p>
            <a:pPr lvl="1"/>
            <a:r>
              <a:rPr lang="en-US" dirty="0" smtClean="0"/>
              <a:t>Combining &amp; verifying techniques</a:t>
            </a:r>
          </a:p>
          <a:p>
            <a:endParaRPr lang="en-US" dirty="0" smtClean="0">
              <a:solidFill>
                <a:schemeClr val="bg1">
                  <a:lumMod val="75000"/>
                </a:schemeClr>
              </a:solidFill>
            </a:endParaRPr>
          </a:p>
          <a:p>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Proposed work</a:t>
            </a:r>
            <a:endParaRPr lang="en-US" dirty="0"/>
          </a:p>
        </p:txBody>
      </p:sp>
      <p:sp>
        <p:nvSpPr>
          <p:cNvPr id="3" name="Content Placeholder 2"/>
          <p:cNvSpPr>
            <a:spLocks noGrp="1"/>
          </p:cNvSpPr>
          <p:nvPr>
            <p:ph idx="1"/>
          </p:nvPr>
        </p:nvSpPr>
        <p:spPr>
          <a:xfrm>
            <a:off x="0" y="1143000"/>
            <a:ext cx="9144000" cy="4953000"/>
          </a:xfrm>
        </p:spPr>
        <p:txBody>
          <a:bodyPr/>
          <a:lstStyle/>
          <a:p>
            <a:r>
              <a:rPr lang="en-US" dirty="0" smtClean="0"/>
              <a:t>What other stable relationships and regularities?</a:t>
            </a:r>
          </a:p>
          <a:p>
            <a:pPr lvl="1"/>
            <a:r>
              <a:rPr lang="en-US" dirty="0" smtClean="0"/>
              <a:t>many more related tasks, features, labels and data</a:t>
            </a:r>
          </a:p>
          <a:p>
            <a:pPr lvl="1">
              <a:buNone/>
            </a:pPr>
            <a:endParaRPr lang="en-US" dirty="0" smtClean="0"/>
          </a:p>
          <a:p>
            <a:r>
              <a:rPr lang="en-US" dirty="0" smtClean="0"/>
              <a:t>How to use many sources of external knowledge?</a:t>
            </a:r>
          </a:p>
          <a:p>
            <a:pPr lvl="1"/>
            <a:r>
              <a:rPr lang="en-US" dirty="0" smtClean="0"/>
              <a:t>Integrate external sources with derived knowledge</a:t>
            </a:r>
          </a:p>
          <a:p>
            <a:pPr lvl="1"/>
            <a:r>
              <a:rPr lang="en-US" dirty="0" smtClean="0"/>
              <a:t>Surrogate for violated assumptions</a:t>
            </a:r>
          </a:p>
          <a:p>
            <a:pPr lvl="1"/>
            <a:endParaRPr lang="en-US" dirty="0" smtClean="0"/>
          </a:p>
          <a:p>
            <a:r>
              <a:rPr lang="en-US" dirty="0" smtClean="0"/>
              <a:t>Combine techniques </a:t>
            </a:r>
          </a:p>
          <a:p>
            <a:pPr lvl="1"/>
            <a:r>
              <a:rPr lang="en-US" dirty="0" smtClean="0"/>
              <a:t>Verify efficacy in well-constrained domain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Cross-task &amp; cross-domain learning</a:t>
            </a:r>
            <a:endParaRPr lang="en-US" dirty="0"/>
          </a:p>
        </p:txBody>
      </p:sp>
      <p:sp>
        <p:nvSpPr>
          <p:cNvPr id="3" name="Content Placeholder 2"/>
          <p:cNvSpPr>
            <a:spLocks noGrp="1"/>
          </p:cNvSpPr>
          <p:nvPr>
            <p:ph idx="1"/>
          </p:nvPr>
        </p:nvSpPr>
        <p:spPr>
          <a:xfrm>
            <a:off x="0" y="1600200"/>
            <a:ext cx="8991600" cy="4525963"/>
          </a:xfrm>
        </p:spPr>
        <p:txBody>
          <a:bodyPr>
            <a:normAutofit fontScale="92500"/>
          </a:bodyPr>
          <a:lstStyle/>
          <a:p>
            <a:r>
              <a:rPr lang="en-US" dirty="0" smtClean="0"/>
              <a:t>Domain adaptation: </a:t>
            </a:r>
          </a:p>
          <a:p>
            <a:pPr lvl="1"/>
            <a:r>
              <a:rPr lang="en-US" dirty="0" smtClean="0"/>
              <a:t>cell::abstract </a:t>
            </a:r>
            <a:r>
              <a:rPr lang="en-US" dirty="0" smtClean="0">
                <a:sym typeface="Wingdings" pitchFamily="2" charset="2"/>
              </a:rPr>
              <a:t></a:t>
            </a:r>
            <a:r>
              <a:rPr lang="en-US" dirty="0" smtClean="0"/>
              <a:t> cell::caption</a:t>
            </a:r>
          </a:p>
          <a:p>
            <a:endParaRPr lang="en-US" dirty="0" smtClean="0"/>
          </a:p>
          <a:p>
            <a:r>
              <a:rPr lang="en-US" dirty="0" smtClean="0"/>
              <a:t>Multi-task learning:</a:t>
            </a:r>
          </a:p>
          <a:p>
            <a:pPr lvl="1"/>
            <a:r>
              <a:rPr lang="en-US" dirty="0" smtClean="0"/>
              <a:t>Protein </a:t>
            </a:r>
            <a:r>
              <a:rPr lang="en-US" dirty="0" smtClean="0">
                <a:sym typeface="Wingdings" pitchFamily="2" charset="2"/>
              </a:rPr>
              <a:t> cell</a:t>
            </a:r>
          </a:p>
          <a:p>
            <a:pPr lvl="2"/>
            <a:r>
              <a:rPr lang="en-US" dirty="0" smtClean="0">
                <a:sym typeface="Wingdings" pitchFamily="2" charset="2"/>
              </a:rPr>
              <a:t>Can multiple simultaneous multi-task learning improve robustness?</a:t>
            </a:r>
          </a:p>
          <a:p>
            <a:pPr lvl="3"/>
            <a:r>
              <a:rPr lang="en-US" dirty="0" smtClean="0"/>
              <a:t>Same domain: protein::abstract </a:t>
            </a:r>
            <a:r>
              <a:rPr lang="en-US" dirty="0" smtClean="0">
                <a:sym typeface="Wingdings" pitchFamily="2" charset="2"/>
              </a:rPr>
              <a:t> cell::abstract</a:t>
            </a:r>
          </a:p>
          <a:p>
            <a:pPr lvl="3"/>
            <a:r>
              <a:rPr lang="en-US" dirty="0" smtClean="0">
                <a:sym typeface="Wingdings" pitchFamily="2" charset="2"/>
              </a:rPr>
              <a:t>Cross domain: </a:t>
            </a:r>
            <a:r>
              <a:rPr lang="en-US" dirty="0" smtClean="0"/>
              <a:t>protein::abstract </a:t>
            </a:r>
            <a:r>
              <a:rPr lang="en-US" dirty="0" smtClean="0">
                <a:sym typeface="Wingdings" pitchFamily="2" charset="2"/>
              </a:rPr>
              <a:t> cell::caption</a:t>
            </a:r>
          </a:p>
          <a:p>
            <a:pPr lvl="4"/>
            <a:r>
              <a:rPr lang="en-US" dirty="0" smtClean="0">
                <a:sym typeface="Wingdings" pitchFamily="2" charset="2"/>
              </a:rPr>
              <a:t>Relate cells and captions to each using biological knowledge</a:t>
            </a:r>
          </a:p>
          <a:p>
            <a:pPr lvl="4"/>
            <a:r>
              <a:rPr lang="en-US" dirty="0" smtClean="0">
                <a:sym typeface="Wingdings" pitchFamily="2" charset="2"/>
              </a:rPr>
              <a:t>Similar idea to one-sense-per-discourse inductive bias</a:t>
            </a:r>
          </a:p>
          <a:p>
            <a:pPr lvl="2"/>
            <a:endParaRPr lang="en-US" dirty="0" smtClean="0"/>
          </a:p>
          <a:p>
            <a:pPr lvl="1">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labels</a:t>
            </a:r>
            <a:endParaRPr lang="en-US" dirty="0"/>
          </a:p>
        </p:txBody>
      </p:sp>
      <p:sp>
        <p:nvSpPr>
          <p:cNvPr id="3" name="Content Placeholder 2"/>
          <p:cNvSpPr>
            <a:spLocks noGrp="1"/>
          </p:cNvSpPr>
          <p:nvPr>
            <p:ph idx="1"/>
          </p:nvPr>
        </p:nvSpPr>
        <p:spPr>
          <a:xfrm>
            <a:off x="457200" y="1371600"/>
            <a:ext cx="8382000" cy="4754563"/>
          </a:xfrm>
        </p:spPr>
        <p:txBody>
          <a:bodyPr>
            <a:normAutofit fontScale="92500" lnSpcReduction="10000"/>
          </a:bodyPr>
          <a:lstStyle/>
          <a:p>
            <a:r>
              <a:rPr lang="en-US" dirty="0" smtClean="0"/>
              <a:t>Image pointers &amp; measurement units</a:t>
            </a:r>
          </a:p>
          <a:p>
            <a:pPr lvl="1"/>
            <a:r>
              <a:rPr lang="en-US" dirty="0" smtClean="0"/>
              <a:t>Parenthetical protein mentions and image pointers look similar</a:t>
            </a:r>
          </a:p>
          <a:p>
            <a:pPr lvl="1"/>
            <a:r>
              <a:rPr lang="en-US" dirty="0" smtClean="0"/>
              <a:t>Image pointers are sometimes easier to identify</a:t>
            </a:r>
          </a:p>
          <a:p>
            <a:pPr lvl="2"/>
            <a:r>
              <a:rPr lang="en-US" dirty="0" smtClean="0"/>
              <a:t>By identifying one can help identify others</a:t>
            </a:r>
          </a:p>
          <a:p>
            <a:pPr lvl="1"/>
            <a:r>
              <a:rPr lang="en-US" dirty="0" smtClean="0"/>
              <a:t>Measurement units and proteins are mutually exclusive</a:t>
            </a:r>
          </a:p>
          <a:p>
            <a:pPr lvl="2"/>
            <a:r>
              <a:rPr lang="en-US" dirty="0" smtClean="0"/>
              <a:t>By identifying one can exclude others, reduce false positives</a:t>
            </a:r>
          </a:p>
          <a:p>
            <a:r>
              <a:rPr lang="en-US" dirty="0" smtClean="0"/>
              <a:t>Image and experiment type</a:t>
            </a:r>
          </a:p>
          <a:p>
            <a:pPr lvl="1"/>
            <a:r>
              <a:rPr lang="en-US" dirty="0" smtClean="0"/>
              <a:t>Images and captions related to experiment they describe</a:t>
            </a:r>
          </a:p>
          <a:p>
            <a:pPr lvl="2"/>
            <a:r>
              <a:rPr lang="en-US" dirty="0" smtClean="0"/>
              <a:t>Related experiments should have related properties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Protein-name extraction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2050" name="Picture 2"/>
          <p:cNvPicPr>
            <a:picLocks noChangeAspect="1" noChangeArrowheads="1"/>
          </p:cNvPicPr>
          <p:nvPr/>
        </p:nvPicPr>
        <p:blipFill>
          <a:blip r:embed="rId2"/>
          <a:srcRect/>
          <a:stretch>
            <a:fillRect/>
          </a:stretch>
        </p:blipFill>
        <p:spPr bwMode="auto">
          <a:xfrm>
            <a:off x="838200" y="1143000"/>
            <a:ext cx="7772400" cy="5453607"/>
          </a:xfrm>
          <a:prstGeom prst="rect">
            <a:avLst/>
          </a:prstGeom>
          <a:noFill/>
          <a:ln w="9525">
            <a:noFill/>
            <a:miter lim="800000"/>
            <a:headEnd/>
            <a:tailEnd/>
          </a:ln>
          <a:effectLst/>
        </p:spPr>
      </p:pic>
      <p:sp>
        <p:nvSpPr>
          <p:cNvPr id="6" name="Rectangle 5"/>
          <p:cNvSpPr/>
          <p:nvPr/>
        </p:nvSpPr>
        <p:spPr>
          <a:xfrm>
            <a:off x="1143000" y="1295400"/>
            <a:ext cx="74676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3733800"/>
            <a:ext cx="2209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4114800"/>
            <a:ext cx="990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0" y="4724400"/>
            <a:ext cx="1447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Relating external and derived knowledge</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dirty="0" smtClean="0"/>
              <a:t>External data sources</a:t>
            </a:r>
          </a:p>
          <a:p>
            <a:pPr lvl="1"/>
            <a:r>
              <a:rPr lang="en-US" dirty="0" smtClean="0"/>
              <a:t>Gene ontology, </a:t>
            </a:r>
            <a:r>
              <a:rPr lang="en-US" dirty="0" smtClean="0"/>
              <a:t>citation networks</a:t>
            </a:r>
            <a:endParaRPr lang="en-US" dirty="0" smtClean="0"/>
          </a:p>
          <a:p>
            <a:r>
              <a:rPr lang="en-US" dirty="0" smtClean="0"/>
              <a:t>Hard labels</a:t>
            </a:r>
          </a:p>
          <a:p>
            <a:pPr lvl="1"/>
            <a:r>
              <a:rPr lang="en-US" dirty="0" smtClean="0"/>
              <a:t>High confidence, high precision</a:t>
            </a:r>
          </a:p>
          <a:p>
            <a:pPr lvl="2"/>
            <a:r>
              <a:rPr lang="en-US" dirty="0" smtClean="0"/>
              <a:t>Dictionaries, gazetteers</a:t>
            </a:r>
          </a:p>
          <a:p>
            <a:pPr lvl="1"/>
            <a:r>
              <a:rPr lang="en-US" dirty="0" smtClean="0"/>
              <a:t>Low recall, expensive</a:t>
            </a:r>
            <a:endParaRPr lang="en-US" dirty="0"/>
          </a:p>
          <a:p>
            <a:r>
              <a:rPr lang="en-US" dirty="0" smtClean="0"/>
              <a:t>Soft labels</a:t>
            </a:r>
          </a:p>
          <a:p>
            <a:pPr lvl="1"/>
            <a:r>
              <a:rPr lang="en-US" dirty="0" smtClean="0"/>
              <a:t>Low confidence, high recall</a:t>
            </a:r>
          </a:p>
          <a:p>
            <a:pPr lvl="2"/>
            <a:r>
              <a:rPr lang="en-US" dirty="0" smtClean="0"/>
              <a:t>Curator, weak learner, </a:t>
            </a:r>
          </a:p>
          <a:p>
            <a:pPr lvl="1"/>
            <a:r>
              <a:rPr lang="en-US" dirty="0" smtClean="0"/>
              <a:t>Cheap, low precision</a:t>
            </a:r>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&amp; verifying techniques</a:t>
            </a:r>
            <a:endParaRPr lang="en-US" dirty="0"/>
          </a:p>
        </p:txBody>
      </p:sp>
      <p:sp>
        <p:nvSpPr>
          <p:cNvPr id="3" name="Content Placeholder 2"/>
          <p:cNvSpPr>
            <a:spLocks noGrp="1"/>
          </p:cNvSpPr>
          <p:nvPr>
            <p:ph idx="1"/>
          </p:nvPr>
        </p:nvSpPr>
        <p:spPr>
          <a:xfrm>
            <a:off x="228600" y="1600200"/>
            <a:ext cx="8458200" cy="4525963"/>
          </a:xfrm>
        </p:spPr>
        <p:txBody>
          <a:bodyPr/>
          <a:lstStyle/>
          <a:p>
            <a:r>
              <a:rPr lang="en-US" dirty="0" smtClean="0"/>
              <a:t>Combining techniques</a:t>
            </a:r>
          </a:p>
          <a:p>
            <a:pPr lvl="1"/>
            <a:r>
              <a:rPr lang="en-US" dirty="0" smtClean="0"/>
              <a:t>Intelligently use relationships and regularities to </a:t>
            </a:r>
          </a:p>
          <a:p>
            <a:pPr lvl="2"/>
            <a:r>
              <a:rPr lang="en-US" dirty="0" smtClean="0"/>
              <a:t>Compensate for violated assumptions</a:t>
            </a:r>
          </a:p>
          <a:p>
            <a:pPr lvl="2"/>
            <a:r>
              <a:rPr lang="en-US" dirty="0" smtClean="0"/>
              <a:t>Generally make learners more robust</a:t>
            </a:r>
          </a:p>
          <a:p>
            <a:pPr lvl="3"/>
            <a:r>
              <a:rPr lang="en-US" dirty="0" smtClean="0"/>
              <a:t>E.g., combine noisy image pointer labeler with external knowledge that image pointers and proteins are mutually exclusive to reduce protein false positive</a:t>
            </a:r>
          </a:p>
          <a:p>
            <a:r>
              <a:rPr lang="en-US" dirty="0" smtClean="0"/>
              <a:t>Verifying hypotheses on limited domain</a:t>
            </a:r>
          </a:p>
          <a:p>
            <a:pPr lvl="1"/>
            <a:r>
              <a:rPr lang="en-US" dirty="0" smtClean="0"/>
              <a:t>Yeast protein names trivial to automatically identify</a:t>
            </a:r>
          </a:p>
          <a:p>
            <a:pPr lvl="2"/>
            <a:r>
              <a:rPr lang="en-US" dirty="0" smtClean="0"/>
              <a:t>Golden standard against which to investigate and validate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xfrm>
            <a:off x="6934200" y="6400800"/>
            <a:ext cx="1905000" cy="457200"/>
          </a:xfrm>
          <a:noFill/>
        </p:spPr>
        <p:txBody>
          <a:bodyPr/>
          <a:lstStyle/>
          <a:p>
            <a:fld id="{C20C38A2-5B84-4D30-8D56-7C057DC4BE94}" type="slidenum">
              <a:rPr lang="en-US"/>
              <a:pPr/>
              <a:t>42</a:t>
            </a:fld>
            <a:endParaRPr lang="en-US" dirty="0"/>
          </a:p>
        </p:txBody>
      </p:sp>
      <p:sp>
        <p:nvSpPr>
          <p:cNvPr id="22" name="Rectangle 4"/>
          <p:cNvSpPr txBox="1">
            <a:spLocks noChangeArrowheads="1"/>
          </p:cNvSpPr>
          <p:nvPr/>
        </p:nvSpPr>
        <p:spPr>
          <a:xfrm>
            <a:off x="381000" y="0"/>
            <a:ext cx="8915400" cy="6477000"/>
          </a:xfrm>
          <a:prstGeom prst="rect">
            <a:avLst/>
          </a:prstGeom>
          <a:noFill/>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¡Thank you! </a:t>
            </a:r>
            <a:r>
              <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Times New Roman" pitchFamily="18" charset="0"/>
            </a:endParaRPr>
          </a:p>
          <a:p>
            <a:pPr algn="ctr">
              <a:spcBef>
                <a:spcPct val="0"/>
              </a:spcBef>
              <a:defRPr/>
            </a:pPr>
            <a:endParaRPr lang="en-US" sz="4400" dirty="0" smtClean="0">
              <a:cs typeface="Times New Roman" pitchFamily="18" charset="0"/>
            </a:endParaRPr>
          </a:p>
          <a:p>
            <a:pPr algn="ctr">
              <a:spcBef>
                <a:spcPct val="0"/>
              </a:spcBef>
              <a:defRPr/>
            </a:pPr>
            <a:r>
              <a:rPr lang="en-US" sz="4400" dirty="0" smtClean="0">
                <a:cs typeface="Times New Roman" pitchFamily="18" charset="0"/>
              </a:rPr>
              <a:t>¿</a:t>
            </a:r>
            <a:r>
              <a:rPr lang="en-US" sz="4400" dirty="0" smtClean="0"/>
              <a:t> Questions ?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200" dirty="0" smtClean="0">
              <a:latin typeface="+mj-lt"/>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Times New Roman" pitchFamily="18" charset="0"/>
              </a:rPr>
              <a:t>For details and references please see proposal document:</a:t>
            </a:r>
          </a:p>
          <a:p>
            <a:pPr lvl="1">
              <a:buFont typeface="Arial" charset="0"/>
              <a:buChar char="•"/>
            </a:pPr>
            <a:endParaRPr lang="en-US" sz="2000" dirty="0" smtClean="0"/>
          </a:p>
          <a:p>
            <a:pPr lvl="1"/>
            <a:r>
              <a:rPr lang="en-US" sz="2000" dirty="0" smtClean="0"/>
              <a:t> http://www.cs.cmu.edu/~aarnold/thesis/aarnold_proposal.pdf</a:t>
            </a:r>
          </a:p>
          <a:p>
            <a:pPr lvl="1">
              <a:buFont typeface="Arial" charset="0"/>
              <a:buChar char="•"/>
            </a:pPr>
            <a:endParaRPr lang="en-US" sz="2000" dirty="0" smtClean="0"/>
          </a:p>
          <a:p>
            <a:r>
              <a:rPr lang="en-US" sz="3200" dirty="0" smtClean="0"/>
              <a:t>and these publications:</a:t>
            </a:r>
          </a:p>
          <a:p>
            <a:pPr lvl="1"/>
            <a:endParaRPr lang="en-US" sz="2000" dirty="0" smtClean="0"/>
          </a:p>
          <a:p>
            <a:pPr lvl="1"/>
            <a:r>
              <a:rPr lang="en-US" sz="2000" dirty="0" smtClean="0"/>
              <a:t> Andrew Arnold and William W. Cohen. Intra-document structural frequency features for semi-supervised domain adaptation. In CIKM 2008.</a:t>
            </a:r>
          </a:p>
          <a:p>
            <a:endParaRPr lang="en-US" sz="2000" dirty="0" smtClean="0"/>
          </a:p>
          <a:p>
            <a:pPr lvl="1"/>
            <a:r>
              <a:rPr lang="en-US" sz="2000" dirty="0" smtClean="0"/>
              <a:t>  Andrew Arnold, </a:t>
            </a:r>
            <a:r>
              <a:rPr lang="en-US" sz="2000" dirty="0" err="1" smtClean="0"/>
              <a:t>Ramesh</a:t>
            </a:r>
            <a:r>
              <a:rPr lang="en-US" sz="2000" dirty="0" smtClean="0"/>
              <a:t> </a:t>
            </a:r>
            <a:r>
              <a:rPr lang="en-US" sz="2000" dirty="0" err="1" smtClean="0"/>
              <a:t>Nallapati</a:t>
            </a:r>
            <a:r>
              <a:rPr lang="en-US" sz="2000" dirty="0" smtClean="0"/>
              <a:t>, and William W. Cohen. Exploiting feature hierarchy for transfer learning in named entity recognition. In ACL:HLT 2008.</a:t>
            </a:r>
          </a:p>
          <a:p>
            <a:pPr>
              <a:buFont typeface="Arial" charset="0"/>
              <a:buChar char="•"/>
            </a:pPr>
            <a:endParaRPr kumimoji="0" lang="en-US" sz="20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lvl="1"/>
            <a:r>
              <a:rPr lang="en-US" sz="2000" dirty="0" smtClean="0">
                <a:latin typeface="+mj-lt"/>
                <a:ea typeface="+mj-ea"/>
                <a:cs typeface="Times New Roman" pitchFamily="18" charset="0"/>
              </a:rPr>
              <a:t> Andrew Arnold, </a:t>
            </a:r>
            <a:r>
              <a:rPr lang="en-US" sz="2000" dirty="0" err="1" smtClean="0">
                <a:latin typeface="+mj-lt"/>
                <a:ea typeface="+mj-ea"/>
                <a:cs typeface="Times New Roman" pitchFamily="18" charset="0"/>
              </a:rPr>
              <a:t>Ramesh</a:t>
            </a:r>
            <a:r>
              <a:rPr lang="en-US" sz="2000" dirty="0" smtClean="0">
                <a:latin typeface="+mj-lt"/>
                <a:ea typeface="+mj-ea"/>
                <a:cs typeface="Times New Roman" pitchFamily="18" charset="0"/>
              </a:rPr>
              <a:t> </a:t>
            </a:r>
            <a:r>
              <a:rPr lang="en-US" sz="2000" dirty="0" err="1" smtClean="0">
                <a:latin typeface="+mj-lt"/>
                <a:ea typeface="+mj-ea"/>
                <a:cs typeface="Times New Roman" pitchFamily="18" charset="0"/>
              </a:rPr>
              <a:t>Nallapati</a:t>
            </a:r>
            <a:r>
              <a:rPr lang="en-US" sz="2000" dirty="0" smtClean="0">
                <a:latin typeface="+mj-lt"/>
                <a:ea typeface="+mj-ea"/>
                <a:cs typeface="Times New Roman" pitchFamily="18" charset="0"/>
              </a:rPr>
              <a:t>, and William W. Cohen. A Comparative Study of Methods for </a:t>
            </a:r>
            <a:r>
              <a:rPr lang="en-US" sz="2000" dirty="0" err="1" smtClean="0">
                <a:latin typeface="+mj-lt"/>
                <a:ea typeface="+mj-ea"/>
                <a:cs typeface="Times New Roman" pitchFamily="18" charset="0"/>
              </a:rPr>
              <a:t>Transductive</a:t>
            </a:r>
            <a:r>
              <a:rPr lang="en-US" sz="2000" dirty="0" smtClean="0">
                <a:latin typeface="+mj-lt"/>
                <a:ea typeface="+mj-ea"/>
                <a:cs typeface="Times New Roman" pitchFamily="18" charset="0"/>
              </a:rPr>
              <a:t> Transfer Learning. ICDM 2007 Workshop on Mining and Management of Biological Data.</a:t>
            </a:r>
            <a:endParaRPr kumimoji="0" lang="en-US" sz="20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FAA74867-3EE7-43BC-8975-831DD938E621}" type="slidenum">
              <a:rPr lang="en-US"/>
              <a:pPr/>
              <a:t>5</a:t>
            </a:fld>
            <a:endParaRPr lang="en-US"/>
          </a:p>
        </p:txBody>
      </p:sp>
      <p:sp>
        <p:nvSpPr>
          <p:cNvPr id="4099" name="Rectangle 2"/>
          <p:cNvSpPr>
            <a:spLocks noGrp="1" noChangeArrowheads="1"/>
          </p:cNvSpPr>
          <p:nvPr>
            <p:ph type="title"/>
          </p:nvPr>
        </p:nvSpPr>
        <p:spPr>
          <a:xfrm>
            <a:off x="685800" y="0"/>
            <a:ext cx="7772400" cy="762000"/>
          </a:xfrm>
        </p:spPr>
        <p:txBody>
          <a:bodyPr/>
          <a:lstStyle/>
          <a:p>
            <a:pPr eaLnBrk="1" hangingPunct="1"/>
            <a:r>
              <a:rPr lang="en-US" dirty="0" smtClean="0"/>
              <a:t>Overview</a:t>
            </a:r>
          </a:p>
        </p:txBody>
      </p:sp>
      <p:sp>
        <p:nvSpPr>
          <p:cNvPr id="4100" name="Rectangle 3"/>
          <p:cNvSpPr>
            <a:spLocks noGrp="1" noChangeArrowheads="1"/>
          </p:cNvSpPr>
          <p:nvPr>
            <p:ph type="body" idx="1"/>
          </p:nvPr>
        </p:nvSpPr>
        <p:spPr>
          <a:xfrm>
            <a:off x="381000" y="685800"/>
            <a:ext cx="8763000" cy="5791200"/>
          </a:xfrm>
        </p:spPr>
        <p:txBody>
          <a:bodyPr>
            <a:normAutofit lnSpcReduction="10000"/>
          </a:bodyPr>
          <a:lstStyle/>
          <a:p>
            <a:pPr eaLnBrk="1" hangingPunct="1">
              <a:lnSpc>
                <a:spcPct val="90000"/>
              </a:lnSpc>
            </a:pPr>
            <a:r>
              <a:rPr lang="en-US" sz="2800" dirty="0" smtClean="0"/>
              <a:t>What we are able to do:</a:t>
            </a:r>
          </a:p>
          <a:p>
            <a:pPr lvl="1" eaLnBrk="1" hangingPunct="1">
              <a:lnSpc>
                <a:spcPct val="90000"/>
              </a:lnSpc>
            </a:pPr>
            <a:r>
              <a:rPr lang="en-US" sz="2400" dirty="0" smtClean="0"/>
              <a:t>Train on large, labeled data sets drawn from same distribution as testing data</a:t>
            </a:r>
          </a:p>
          <a:p>
            <a:pPr eaLnBrk="1" hangingPunct="1">
              <a:lnSpc>
                <a:spcPct val="90000"/>
              </a:lnSpc>
            </a:pPr>
            <a:r>
              <a:rPr lang="en-US" sz="2800" dirty="0" smtClean="0"/>
              <a:t>What we would like to be able do:</a:t>
            </a:r>
          </a:p>
          <a:p>
            <a:pPr lvl="1">
              <a:lnSpc>
                <a:spcPct val="90000"/>
              </a:lnSpc>
            </a:pPr>
            <a:r>
              <a:rPr lang="en-US" sz="2400" dirty="0" smtClean="0"/>
              <a:t>Make learned classifiers more robust to shifts in </a:t>
            </a:r>
            <a:r>
              <a:rPr lang="en-US" sz="2400" b="1" dirty="0" smtClean="0"/>
              <a:t>domain</a:t>
            </a:r>
            <a:r>
              <a:rPr lang="en-US" sz="2400" dirty="0" smtClean="0"/>
              <a:t> and </a:t>
            </a:r>
            <a:r>
              <a:rPr lang="en-US" sz="2400" b="1" dirty="0" smtClean="0"/>
              <a:t>task</a:t>
            </a:r>
          </a:p>
          <a:p>
            <a:pPr lvl="2">
              <a:lnSpc>
                <a:spcPct val="90000"/>
              </a:lnSpc>
            </a:pPr>
            <a:r>
              <a:rPr lang="en-US" sz="1900" i="1" dirty="0" smtClean="0"/>
              <a:t>Domain</a:t>
            </a:r>
            <a:r>
              <a:rPr lang="en-US" sz="1900" dirty="0" smtClean="0"/>
              <a:t>: Distribution from which data is drawn: e.g. abstracts, e-mails, etc</a:t>
            </a:r>
          </a:p>
          <a:p>
            <a:pPr lvl="2">
              <a:lnSpc>
                <a:spcPct val="90000"/>
              </a:lnSpc>
            </a:pPr>
            <a:r>
              <a:rPr lang="en-US" sz="1900" i="1" dirty="0" smtClean="0"/>
              <a:t>Task</a:t>
            </a:r>
            <a:r>
              <a:rPr lang="en-US" sz="1900" dirty="0" smtClean="0"/>
              <a:t>: Goal of learning problem; prediction </a:t>
            </a:r>
            <a:r>
              <a:rPr lang="en-US" sz="1900" b="1" dirty="0" smtClean="0"/>
              <a:t>type: </a:t>
            </a:r>
            <a:r>
              <a:rPr lang="en-US" sz="1900" dirty="0" smtClean="0"/>
              <a:t>e.g. proteins, people</a:t>
            </a:r>
            <a:endParaRPr lang="en-US" sz="2100" dirty="0" smtClean="0"/>
          </a:p>
          <a:p>
            <a:pPr>
              <a:lnSpc>
                <a:spcPct val="90000"/>
              </a:lnSpc>
            </a:pPr>
            <a:r>
              <a:rPr lang="en-US" sz="3000" dirty="0" smtClean="0"/>
              <a:t>How we plan to do it:</a:t>
            </a:r>
          </a:p>
          <a:p>
            <a:pPr lvl="1">
              <a:lnSpc>
                <a:spcPct val="90000"/>
              </a:lnSpc>
            </a:pPr>
            <a:r>
              <a:rPr lang="en-US" sz="2400" dirty="0" smtClean="0"/>
              <a:t>Leverage data (both labeled and unlabeled) from </a:t>
            </a:r>
            <a:r>
              <a:rPr lang="en-US" sz="2400" b="1" dirty="0" smtClean="0"/>
              <a:t>related</a:t>
            </a:r>
            <a:r>
              <a:rPr lang="en-US" sz="2400" dirty="0" smtClean="0"/>
              <a:t> domains and tasks </a:t>
            </a:r>
          </a:p>
          <a:p>
            <a:pPr lvl="3">
              <a:lnSpc>
                <a:spcPct val="90000"/>
              </a:lnSpc>
            </a:pPr>
            <a:r>
              <a:rPr lang="en-US" sz="1800" i="1" dirty="0" smtClean="0"/>
              <a:t>Target: </a:t>
            </a:r>
            <a:r>
              <a:rPr lang="en-US" sz="1800" dirty="0" smtClean="0"/>
              <a:t>Domain/task we’re ultimately interested in</a:t>
            </a:r>
          </a:p>
          <a:p>
            <a:pPr lvl="4">
              <a:lnSpc>
                <a:spcPct val="90000"/>
              </a:lnSpc>
            </a:pPr>
            <a:r>
              <a:rPr lang="en-US" sz="1800" dirty="0" smtClean="0"/>
              <a:t>data scarce and labels are expensive, if available at all</a:t>
            </a:r>
            <a:endParaRPr lang="en-US" sz="1800" i="1" dirty="0" smtClean="0"/>
          </a:p>
          <a:p>
            <a:pPr lvl="3">
              <a:lnSpc>
                <a:spcPct val="90000"/>
              </a:lnSpc>
            </a:pPr>
            <a:r>
              <a:rPr lang="en-US" sz="1800" i="1" dirty="0" smtClean="0"/>
              <a:t>Source: </a:t>
            </a:r>
            <a:r>
              <a:rPr lang="en-US" sz="1800" dirty="0" smtClean="0"/>
              <a:t>Related domains/tasks </a:t>
            </a:r>
          </a:p>
          <a:p>
            <a:pPr lvl="4">
              <a:lnSpc>
                <a:spcPct val="90000"/>
              </a:lnSpc>
            </a:pPr>
            <a:r>
              <a:rPr lang="en-US" sz="1800" dirty="0" smtClean="0"/>
              <a:t>lots of labeled data available</a:t>
            </a:r>
            <a:endParaRPr lang="en-US" sz="1800" i="1" dirty="0" smtClean="0"/>
          </a:p>
          <a:p>
            <a:pPr lvl="1">
              <a:lnSpc>
                <a:spcPct val="90000"/>
              </a:lnSpc>
            </a:pPr>
            <a:r>
              <a:rPr lang="en-US" sz="2500" dirty="0" smtClean="0"/>
              <a:t>Exploit stable </a:t>
            </a:r>
            <a:r>
              <a:rPr lang="en-US" sz="2500" b="1" dirty="0" smtClean="0"/>
              <a:t>regularities</a:t>
            </a:r>
            <a:r>
              <a:rPr lang="en-US" sz="2500" dirty="0" smtClean="0"/>
              <a:t> and complex </a:t>
            </a:r>
            <a:r>
              <a:rPr lang="en-US" sz="2500" b="1" dirty="0" smtClean="0"/>
              <a:t>relationships</a:t>
            </a:r>
            <a:r>
              <a:rPr lang="en-US" sz="2500" dirty="0" smtClean="0"/>
              <a:t> between different aspects of that data</a:t>
            </a:r>
            <a:endParaRPr lang="en-US" sz="25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0"/>
            <a:ext cx="7772400" cy="609600"/>
          </a:xfrm>
        </p:spPr>
        <p:txBody>
          <a:bodyPr>
            <a:normAutofit fontScale="90000"/>
          </a:bodyPr>
          <a:lstStyle/>
          <a:p>
            <a:pPr eaLnBrk="1" hangingPunct="1"/>
            <a:r>
              <a:rPr lang="en-US" smtClean="0"/>
              <a:t>What we are able to do:</a:t>
            </a:r>
          </a:p>
        </p:txBody>
      </p:sp>
      <p:pic>
        <p:nvPicPr>
          <p:cNvPr id="4099" name="Picture 4" descr="email_im"/>
          <p:cNvPicPr>
            <a:picLocks noChangeAspect="1" noChangeArrowheads="1"/>
          </p:cNvPicPr>
          <p:nvPr/>
        </p:nvPicPr>
        <p:blipFill>
          <a:blip r:embed="rId3"/>
          <a:srcRect/>
          <a:stretch>
            <a:fillRect/>
          </a:stretch>
        </p:blipFill>
        <p:spPr bwMode="auto">
          <a:xfrm>
            <a:off x="533400" y="3200400"/>
            <a:ext cx="8105775" cy="1752600"/>
          </a:xfrm>
          <a:prstGeom prst="rect">
            <a:avLst/>
          </a:prstGeom>
          <a:noFill/>
          <a:ln w="9525">
            <a:noFill/>
            <a:miter lim="800000"/>
            <a:headEnd/>
            <a:tailEnd/>
          </a:ln>
        </p:spPr>
      </p:pic>
      <p:sp>
        <p:nvSpPr>
          <p:cNvPr id="4100" name="Line 5"/>
          <p:cNvSpPr>
            <a:spLocks noChangeShapeType="1"/>
          </p:cNvSpPr>
          <p:nvPr/>
        </p:nvSpPr>
        <p:spPr bwMode="auto">
          <a:xfrm>
            <a:off x="0" y="5029200"/>
            <a:ext cx="8915400" cy="0"/>
          </a:xfrm>
          <a:prstGeom prst="line">
            <a:avLst/>
          </a:prstGeom>
          <a:noFill/>
          <a:ln w="9525">
            <a:solidFill>
              <a:schemeClr val="tx1"/>
            </a:solidFill>
            <a:round/>
            <a:headEnd/>
            <a:tailEnd/>
          </a:ln>
        </p:spPr>
        <p:txBody>
          <a:bodyPr/>
          <a:lstStyle/>
          <a:p>
            <a:endParaRPr lang="en-US"/>
          </a:p>
        </p:txBody>
      </p:sp>
      <p:sp>
        <p:nvSpPr>
          <p:cNvPr id="4101" name="Text Box 6"/>
          <p:cNvSpPr txBox="1">
            <a:spLocks noChangeArrowheads="1"/>
          </p:cNvSpPr>
          <p:nvPr/>
        </p:nvSpPr>
        <p:spPr bwMode="auto">
          <a:xfrm>
            <a:off x="381000" y="56388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4102" name="Text Box 7"/>
          <p:cNvSpPr txBox="1">
            <a:spLocks noChangeArrowheads="1"/>
          </p:cNvSpPr>
          <p:nvPr/>
        </p:nvSpPr>
        <p:spPr bwMode="auto">
          <a:xfrm>
            <a:off x="4495800" y="5486400"/>
            <a:ext cx="4114800" cy="1190625"/>
          </a:xfrm>
          <a:prstGeom prst="rect">
            <a:avLst/>
          </a:prstGeom>
          <a:noFill/>
          <a:ln w="9525">
            <a:noFill/>
            <a:miter lim="800000"/>
            <a:headEnd/>
            <a:tailEnd/>
          </a:ln>
        </p:spPr>
        <p:txBody>
          <a:bodyPr>
            <a:spAutoFit/>
          </a:bodyPr>
          <a:lstStyle/>
          <a:p>
            <a:pPr algn="l">
              <a:spcBef>
                <a:spcPct val="50000"/>
              </a:spcBef>
            </a:pPr>
            <a:r>
              <a:rPr lang="en-US" sz="1800"/>
              <a:t>Reversible histone acetylation changes the chromatin structure and can modulate gene transcription. Mammalian histone deacetylase 1 (HDAC1)</a:t>
            </a:r>
          </a:p>
        </p:txBody>
      </p:sp>
      <p:sp>
        <p:nvSpPr>
          <p:cNvPr id="4103" name="Text Box 8"/>
          <p:cNvSpPr txBox="1">
            <a:spLocks noChangeArrowheads="1"/>
          </p:cNvSpPr>
          <p:nvPr/>
        </p:nvSpPr>
        <p:spPr bwMode="auto">
          <a:xfrm>
            <a:off x="762000" y="2514600"/>
            <a:ext cx="2438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Training data:</a:t>
            </a:r>
          </a:p>
        </p:txBody>
      </p:sp>
      <p:sp>
        <p:nvSpPr>
          <p:cNvPr id="4104" name="Text Box 9"/>
          <p:cNvSpPr txBox="1">
            <a:spLocks noChangeArrowheads="1"/>
          </p:cNvSpPr>
          <p:nvPr/>
        </p:nvSpPr>
        <p:spPr bwMode="auto">
          <a:xfrm>
            <a:off x="5029200" y="2590800"/>
            <a:ext cx="22860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a:t>
            </a:r>
          </a:p>
        </p:txBody>
      </p:sp>
      <p:sp>
        <p:nvSpPr>
          <p:cNvPr id="4105" name="Text Box 10"/>
          <p:cNvSpPr txBox="1">
            <a:spLocks noChangeArrowheads="1"/>
          </p:cNvSpPr>
          <p:nvPr/>
        </p:nvSpPr>
        <p:spPr bwMode="auto">
          <a:xfrm>
            <a:off x="609600" y="5181600"/>
            <a:ext cx="2590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a:t>
            </a:r>
          </a:p>
        </p:txBody>
      </p:sp>
      <p:sp>
        <p:nvSpPr>
          <p:cNvPr id="4106" name="Text Box 11"/>
          <p:cNvSpPr txBox="1">
            <a:spLocks noChangeArrowheads="1"/>
          </p:cNvSpPr>
          <p:nvPr/>
        </p:nvSpPr>
        <p:spPr bwMode="auto">
          <a:xfrm>
            <a:off x="5181600" y="4953000"/>
            <a:ext cx="1676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a:t>
            </a:r>
          </a:p>
        </p:txBody>
      </p:sp>
      <p:sp>
        <p:nvSpPr>
          <p:cNvPr id="4107" name="Rectangle 12"/>
          <p:cNvSpPr>
            <a:spLocks noChangeArrowheads="1"/>
          </p:cNvSpPr>
          <p:nvPr/>
        </p:nvSpPr>
        <p:spPr bwMode="auto">
          <a:xfrm>
            <a:off x="304800" y="5638800"/>
            <a:ext cx="3886200" cy="914400"/>
          </a:xfrm>
          <a:prstGeom prst="rect">
            <a:avLst/>
          </a:prstGeom>
          <a:noFill/>
          <a:ln w="9525">
            <a:solidFill>
              <a:schemeClr val="tx1"/>
            </a:solidFill>
            <a:miter lim="800000"/>
            <a:headEnd/>
            <a:tailEnd/>
          </a:ln>
        </p:spPr>
        <p:txBody>
          <a:bodyPr wrap="none" anchor="ctr"/>
          <a:lstStyle/>
          <a:p>
            <a:endParaRPr lang="en-US"/>
          </a:p>
        </p:txBody>
      </p:sp>
      <p:sp>
        <p:nvSpPr>
          <p:cNvPr id="4108" name="Rectangle 13"/>
          <p:cNvSpPr>
            <a:spLocks noChangeArrowheads="1"/>
          </p:cNvSpPr>
          <p:nvPr/>
        </p:nvSpPr>
        <p:spPr bwMode="auto">
          <a:xfrm>
            <a:off x="4419600" y="5486400"/>
            <a:ext cx="4038600" cy="1219200"/>
          </a:xfrm>
          <a:prstGeom prst="rect">
            <a:avLst/>
          </a:prstGeom>
          <a:noFill/>
          <a:ln w="9525">
            <a:solidFill>
              <a:schemeClr val="tx1"/>
            </a:solidFill>
            <a:miter lim="800000"/>
            <a:headEnd/>
            <a:tailEnd/>
          </a:ln>
        </p:spPr>
        <p:txBody>
          <a:bodyPr wrap="none" anchor="ctr"/>
          <a:lstStyle/>
          <a:p>
            <a:endParaRPr lang="en-US"/>
          </a:p>
        </p:txBody>
      </p:sp>
      <p:pic>
        <p:nvPicPr>
          <p:cNvPr id="4109" name="Picture 14"/>
          <p:cNvPicPr>
            <a:picLocks noChangeAspect="1" noChangeArrowheads="1"/>
          </p:cNvPicPr>
          <p:nvPr/>
        </p:nvPicPr>
        <p:blipFill>
          <a:blip r:embed="rId4"/>
          <a:srcRect/>
          <a:stretch>
            <a:fillRect/>
          </a:stretch>
        </p:blipFill>
        <p:spPr bwMode="auto">
          <a:xfrm>
            <a:off x="4267200" y="3352800"/>
            <a:ext cx="4648200" cy="1660525"/>
          </a:xfrm>
          <a:prstGeom prst="rect">
            <a:avLst/>
          </a:prstGeom>
          <a:noFill/>
          <a:ln w="9525">
            <a:noFill/>
            <a:miter lim="800000"/>
            <a:headEnd/>
            <a:tailEnd/>
          </a:ln>
        </p:spPr>
      </p:pic>
      <p:sp>
        <p:nvSpPr>
          <p:cNvPr id="4110" name="Rectangle 16"/>
          <p:cNvSpPr>
            <a:spLocks noGrp="1" noChangeArrowheads="1"/>
          </p:cNvSpPr>
          <p:nvPr>
            <p:ph type="body" idx="1"/>
          </p:nvPr>
        </p:nvSpPr>
        <p:spPr>
          <a:xfrm>
            <a:off x="533400" y="762000"/>
            <a:ext cx="8229600" cy="1676400"/>
          </a:xfrm>
          <a:noFill/>
        </p:spPr>
        <p:txBody>
          <a:bodyPr/>
          <a:lstStyle/>
          <a:p>
            <a:pPr eaLnBrk="1" hangingPunct="1">
              <a:lnSpc>
                <a:spcPct val="90000"/>
              </a:lnSpc>
            </a:pPr>
            <a:r>
              <a:rPr lang="en-US" sz="2800" dirty="0" smtClean="0"/>
              <a:t>Supervised, non-transfer learning </a:t>
            </a:r>
          </a:p>
          <a:p>
            <a:pPr lvl="1" eaLnBrk="1" hangingPunct="1">
              <a:lnSpc>
                <a:spcPct val="90000"/>
              </a:lnSpc>
            </a:pPr>
            <a:r>
              <a:rPr lang="en-US" sz="2400" dirty="0" smtClean="0"/>
              <a:t>Train on large, labeled data sets drawn from same distribution as testing data</a:t>
            </a:r>
          </a:p>
          <a:p>
            <a:pPr lvl="1" eaLnBrk="1" hangingPunct="1">
              <a:lnSpc>
                <a:spcPct val="90000"/>
              </a:lnSpc>
            </a:pPr>
            <a:r>
              <a:rPr lang="en-US" sz="2400" dirty="0" smtClean="0"/>
              <a:t>Well studied problem</a:t>
            </a:r>
          </a:p>
        </p:txBody>
      </p:sp>
      <p:sp>
        <p:nvSpPr>
          <p:cNvPr id="4111" name="Line 17"/>
          <p:cNvSpPr>
            <a:spLocks noChangeShapeType="1"/>
          </p:cNvSpPr>
          <p:nvPr/>
        </p:nvSpPr>
        <p:spPr bwMode="auto">
          <a:xfrm>
            <a:off x="0" y="2438400"/>
            <a:ext cx="8915400" cy="0"/>
          </a:xfrm>
          <a:prstGeom prst="line">
            <a:avLst/>
          </a:prstGeom>
          <a:noFill/>
          <a:ln w="9525">
            <a:solidFill>
              <a:schemeClr val="tx1"/>
            </a:solidFill>
            <a:round/>
            <a:headEnd/>
            <a:tailEnd/>
          </a:ln>
        </p:spPr>
        <p:txBody>
          <a:bodyPr/>
          <a:lstStyle/>
          <a:p>
            <a:endParaRPr lang="en-US"/>
          </a:p>
        </p:txBody>
      </p:sp>
      <p:sp>
        <p:nvSpPr>
          <p:cNvPr id="4112" name="Line 18"/>
          <p:cNvSpPr>
            <a:spLocks noChangeShapeType="1"/>
          </p:cNvSpPr>
          <p:nvPr/>
        </p:nvSpPr>
        <p:spPr bwMode="auto">
          <a:xfrm>
            <a:off x="4267200" y="2438400"/>
            <a:ext cx="0" cy="4419600"/>
          </a:xfrm>
          <a:prstGeom prst="line">
            <a:avLst/>
          </a:prstGeom>
          <a:noFill/>
          <a:ln w="15875">
            <a:solidFill>
              <a:schemeClr val="tx1"/>
            </a:solidFill>
            <a:round/>
            <a:headEnd/>
            <a:tailEnd/>
          </a:ln>
        </p:spPr>
        <p:txBody>
          <a:bodyPr wrap="none" anchor="ctr"/>
          <a:lstStyle/>
          <a:p>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81000" y="762000"/>
            <a:ext cx="8229600" cy="1828800"/>
          </a:xfrm>
        </p:spPr>
        <p:txBody>
          <a:bodyPr/>
          <a:lstStyle/>
          <a:p>
            <a:pPr eaLnBrk="1" hangingPunct="1">
              <a:lnSpc>
                <a:spcPct val="90000"/>
              </a:lnSpc>
            </a:pPr>
            <a:r>
              <a:rPr lang="en-US" sz="2400" dirty="0" smtClean="0"/>
              <a:t>Transfer learning (domain adaptation):</a:t>
            </a:r>
          </a:p>
          <a:p>
            <a:pPr lvl="1" eaLnBrk="1" hangingPunct="1">
              <a:lnSpc>
                <a:spcPct val="90000"/>
              </a:lnSpc>
            </a:pPr>
            <a:r>
              <a:rPr lang="en-US" sz="2000" dirty="0" smtClean="0"/>
              <a:t>Leverage large, previously labeled data from a </a:t>
            </a:r>
            <a:r>
              <a:rPr lang="en-US" sz="2000" b="1" dirty="0" smtClean="0"/>
              <a:t>related</a:t>
            </a:r>
            <a:r>
              <a:rPr lang="en-US" sz="2000" dirty="0" smtClean="0"/>
              <a:t> domain</a:t>
            </a:r>
          </a:p>
          <a:p>
            <a:pPr lvl="2" eaLnBrk="1" hangingPunct="1">
              <a:lnSpc>
                <a:spcPct val="90000"/>
              </a:lnSpc>
            </a:pPr>
            <a:r>
              <a:rPr lang="en-US" sz="1800" dirty="0" smtClean="0"/>
              <a:t>Related domain we’ll be training on (with lots of data): </a:t>
            </a:r>
            <a:r>
              <a:rPr lang="en-US" sz="1800" i="1" dirty="0" smtClean="0"/>
              <a:t>Source</a:t>
            </a:r>
            <a:endParaRPr lang="en-US" sz="1800" dirty="0" smtClean="0"/>
          </a:p>
          <a:p>
            <a:pPr lvl="2" eaLnBrk="1" hangingPunct="1">
              <a:lnSpc>
                <a:spcPct val="90000"/>
              </a:lnSpc>
            </a:pPr>
            <a:r>
              <a:rPr lang="en-US" sz="1800" dirty="0" smtClean="0"/>
              <a:t>Domain we’re interested in and will be tested on (data scarce): </a:t>
            </a:r>
            <a:r>
              <a:rPr lang="en-US" sz="1800" i="1" dirty="0" smtClean="0"/>
              <a:t>Target</a:t>
            </a:r>
          </a:p>
          <a:p>
            <a:pPr lvl="3" eaLnBrk="1" hangingPunct="1">
              <a:lnSpc>
                <a:spcPct val="90000"/>
              </a:lnSpc>
            </a:pPr>
            <a:r>
              <a:rPr lang="en-US" sz="1600" dirty="0" smtClean="0"/>
              <a:t>[Ng ’06, </a:t>
            </a:r>
            <a:r>
              <a:rPr lang="en-US" sz="1600" dirty="0" err="1" smtClean="0"/>
              <a:t>Daum</a:t>
            </a:r>
            <a:r>
              <a:rPr lang="en-US" sz="1600" dirty="0" err="1" smtClean="0">
                <a:cs typeface="Times New Roman" pitchFamily="18" charset="0"/>
              </a:rPr>
              <a:t>é</a:t>
            </a:r>
            <a:r>
              <a:rPr lang="en-US" sz="1600" dirty="0" smtClean="0">
                <a:cs typeface="Times New Roman" pitchFamily="18" charset="0"/>
              </a:rPr>
              <a:t> ’06, Jiang ’06, </a:t>
            </a:r>
            <a:r>
              <a:rPr lang="en-US" sz="1600" dirty="0" smtClean="0"/>
              <a:t>Blitzer ’06, Ben-David ’07, </a:t>
            </a:r>
            <a:r>
              <a:rPr lang="en-US" sz="1600" dirty="0" err="1" smtClean="0"/>
              <a:t>Thrun</a:t>
            </a:r>
            <a:r>
              <a:rPr lang="en-US" sz="1600" dirty="0" smtClean="0"/>
              <a:t> ’96]</a:t>
            </a:r>
          </a:p>
        </p:txBody>
      </p:sp>
      <p:pic>
        <p:nvPicPr>
          <p:cNvPr id="7171" name="Picture 4" descr="email_im"/>
          <p:cNvPicPr>
            <a:picLocks noChangeAspect="1" noChangeArrowheads="1"/>
          </p:cNvPicPr>
          <p:nvPr/>
        </p:nvPicPr>
        <p:blipFill>
          <a:blip r:embed="rId3"/>
          <a:srcRect/>
          <a:stretch>
            <a:fillRect/>
          </a:stretch>
        </p:blipFill>
        <p:spPr bwMode="auto">
          <a:xfrm>
            <a:off x="381000" y="3200400"/>
            <a:ext cx="8105775" cy="1752600"/>
          </a:xfrm>
          <a:prstGeom prst="rect">
            <a:avLst/>
          </a:prstGeom>
          <a:noFill/>
          <a:ln w="9525">
            <a:noFill/>
            <a:miter lim="800000"/>
            <a:headEnd/>
            <a:tailEnd/>
          </a:ln>
        </p:spPr>
      </p:pic>
      <p:sp>
        <p:nvSpPr>
          <p:cNvPr id="7172" name="Line 5"/>
          <p:cNvSpPr>
            <a:spLocks noChangeShapeType="1"/>
          </p:cNvSpPr>
          <p:nvPr/>
        </p:nvSpPr>
        <p:spPr bwMode="auto">
          <a:xfrm>
            <a:off x="0" y="5029200"/>
            <a:ext cx="8915400" cy="0"/>
          </a:xfrm>
          <a:prstGeom prst="line">
            <a:avLst/>
          </a:prstGeom>
          <a:noFill/>
          <a:ln w="9525">
            <a:solidFill>
              <a:schemeClr val="tx1"/>
            </a:solidFill>
            <a:round/>
            <a:headEnd/>
            <a:tailEnd/>
          </a:ln>
        </p:spPr>
        <p:txBody>
          <a:bodyPr/>
          <a:lstStyle/>
          <a:p>
            <a:endParaRPr lang="en-US"/>
          </a:p>
        </p:txBody>
      </p:sp>
      <p:sp>
        <p:nvSpPr>
          <p:cNvPr id="7173" name="Text Box 6"/>
          <p:cNvSpPr txBox="1">
            <a:spLocks noChangeArrowheads="1"/>
          </p:cNvSpPr>
          <p:nvPr/>
        </p:nvSpPr>
        <p:spPr bwMode="auto">
          <a:xfrm>
            <a:off x="228600" y="56388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7174" name="Text Box 7"/>
          <p:cNvSpPr txBox="1">
            <a:spLocks noChangeArrowheads="1"/>
          </p:cNvSpPr>
          <p:nvPr/>
        </p:nvSpPr>
        <p:spPr bwMode="auto">
          <a:xfrm>
            <a:off x="4572000" y="5486400"/>
            <a:ext cx="3886200" cy="1190625"/>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(Fig 1, a) comprises a catalytic subunit (</a:t>
            </a:r>
            <a:r>
              <a:rPr lang="en-US" sz="1800">
                <a:solidFill>
                  <a:srgbClr val="FF0000"/>
                </a:solidFill>
              </a:rPr>
              <a:t>cdk5</a:t>
            </a:r>
            <a:r>
              <a:rPr lang="en-US" sz="1800">
                <a:solidFill>
                  <a:schemeClr val="tx1"/>
                </a:solidFill>
              </a:rPr>
              <a:t>, left panel) and an activator subunit (</a:t>
            </a:r>
            <a:r>
              <a:rPr lang="en-US" sz="1800">
                <a:solidFill>
                  <a:srgbClr val="FF0000"/>
                </a:solidFill>
              </a:rPr>
              <a:t>p35</a:t>
            </a:r>
            <a:r>
              <a:rPr lang="en-US" sz="1800">
                <a:solidFill>
                  <a:schemeClr val="tx1"/>
                </a:solidFill>
              </a:rPr>
              <a:t>, fmi #4)</a:t>
            </a:r>
          </a:p>
        </p:txBody>
      </p:sp>
      <p:sp>
        <p:nvSpPr>
          <p:cNvPr id="7175" name="Text Box 8"/>
          <p:cNvSpPr txBox="1">
            <a:spLocks noChangeArrowheads="1"/>
          </p:cNvSpPr>
          <p:nvPr/>
        </p:nvSpPr>
        <p:spPr bwMode="auto">
          <a:xfrm>
            <a:off x="152400" y="26670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domain</a:t>
            </a:r>
            <a:r>
              <a:rPr lang="en-US">
                <a:solidFill>
                  <a:schemeClr val="tx1"/>
                </a:solidFill>
              </a:rPr>
              <a:t>: E-mail):</a:t>
            </a:r>
          </a:p>
        </p:txBody>
      </p:sp>
      <p:sp>
        <p:nvSpPr>
          <p:cNvPr id="7176" name="Text Box 9"/>
          <p:cNvSpPr txBox="1">
            <a:spLocks noChangeArrowheads="1"/>
          </p:cNvSpPr>
          <p:nvPr/>
        </p:nvSpPr>
        <p:spPr bwMode="auto">
          <a:xfrm>
            <a:off x="4876800" y="2667000"/>
            <a:ext cx="3733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domain</a:t>
            </a:r>
            <a:r>
              <a:rPr lang="en-US">
                <a:solidFill>
                  <a:schemeClr val="tx1"/>
                </a:solidFill>
              </a:rPr>
              <a:t>: IM):</a:t>
            </a:r>
          </a:p>
        </p:txBody>
      </p:sp>
      <p:sp>
        <p:nvSpPr>
          <p:cNvPr id="7177" name="Text Box 10"/>
          <p:cNvSpPr txBox="1">
            <a:spLocks noChangeArrowheads="1"/>
          </p:cNvSpPr>
          <p:nvPr/>
        </p:nvSpPr>
        <p:spPr bwMode="auto">
          <a:xfrm>
            <a:off x="76200" y="51816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domain</a:t>
            </a:r>
            <a:r>
              <a:rPr lang="en-US">
                <a:solidFill>
                  <a:schemeClr val="tx1"/>
                </a:solidFill>
              </a:rPr>
              <a:t>:</a:t>
            </a:r>
            <a:r>
              <a:rPr lang="en-US"/>
              <a:t> </a:t>
            </a:r>
            <a:r>
              <a:rPr lang="en-US">
                <a:solidFill>
                  <a:schemeClr val="tx1"/>
                </a:solidFill>
              </a:rPr>
              <a:t>Abstract):</a:t>
            </a:r>
          </a:p>
        </p:txBody>
      </p:sp>
      <p:sp>
        <p:nvSpPr>
          <p:cNvPr id="7178" name="Text Box 11"/>
          <p:cNvSpPr txBox="1">
            <a:spLocks noChangeArrowheads="1"/>
          </p:cNvSpPr>
          <p:nvPr/>
        </p:nvSpPr>
        <p:spPr bwMode="auto">
          <a:xfrm>
            <a:off x="4495800" y="4953000"/>
            <a:ext cx="39624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domain: </a:t>
            </a:r>
            <a:r>
              <a:rPr lang="en-US">
                <a:solidFill>
                  <a:schemeClr val="tx1"/>
                </a:solidFill>
              </a:rPr>
              <a:t>Caption):</a:t>
            </a:r>
          </a:p>
        </p:txBody>
      </p:sp>
      <p:sp>
        <p:nvSpPr>
          <p:cNvPr id="7179" name="Rectangle 12"/>
          <p:cNvSpPr>
            <a:spLocks noChangeArrowheads="1"/>
          </p:cNvSpPr>
          <p:nvPr/>
        </p:nvSpPr>
        <p:spPr bwMode="auto">
          <a:xfrm>
            <a:off x="228600" y="5638800"/>
            <a:ext cx="3886200" cy="914400"/>
          </a:xfrm>
          <a:prstGeom prst="rect">
            <a:avLst/>
          </a:prstGeom>
          <a:noFill/>
          <a:ln w="9525">
            <a:solidFill>
              <a:schemeClr val="tx1"/>
            </a:solidFill>
            <a:miter lim="800000"/>
            <a:headEnd/>
            <a:tailEnd/>
          </a:ln>
        </p:spPr>
        <p:txBody>
          <a:bodyPr wrap="none" anchor="ctr"/>
          <a:lstStyle/>
          <a:p>
            <a:endParaRPr lang="en-US"/>
          </a:p>
        </p:txBody>
      </p:sp>
      <p:sp>
        <p:nvSpPr>
          <p:cNvPr id="7180" name="Rectangle 13"/>
          <p:cNvSpPr>
            <a:spLocks noChangeArrowheads="1"/>
          </p:cNvSpPr>
          <p:nvPr/>
        </p:nvSpPr>
        <p:spPr bwMode="auto">
          <a:xfrm>
            <a:off x="4572000" y="5486400"/>
            <a:ext cx="3733800" cy="1219200"/>
          </a:xfrm>
          <a:prstGeom prst="rect">
            <a:avLst/>
          </a:prstGeom>
          <a:noFill/>
          <a:ln w="9525">
            <a:solidFill>
              <a:schemeClr val="tx1"/>
            </a:solidFill>
            <a:miter lim="800000"/>
            <a:headEnd/>
            <a:tailEnd/>
          </a:ln>
        </p:spPr>
        <p:txBody>
          <a:bodyPr wrap="none" anchor="ctr"/>
          <a:lstStyle/>
          <a:p>
            <a:endParaRPr lang="en-US"/>
          </a:p>
        </p:txBody>
      </p:sp>
      <p:sp>
        <p:nvSpPr>
          <p:cNvPr id="7181" name="Rectangle 16"/>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What we would like to be able to do: </a:t>
            </a:r>
          </a:p>
        </p:txBody>
      </p:sp>
      <p:sp>
        <p:nvSpPr>
          <p:cNvPr id="7182" name="Line 17"/>
          <p:cNvSpPr>
            <a:spLocks noChangeShapeType="1"/>
          </p:cNvSpPr>
          <p:nvPr/>
        </p:nvSpPr>
        <p:spPr bwMode="auto">
          <a:xfrm>
            <a:off x="0" y="2514600"/>
            <a:ext cx="8915400" cy="0"/>
          </a:xfrm>
          <a:prstGeom prst="line">
            <a:avLst/>
          </a:prstGeom>
          <a:noFill/>
          <a:ln w="9525">
            <a:solidFill>
              <a:schemeClr val="tx1"/>
            </a:solidFill>
            <a:round/>
            <a:headEnd/>
            <a:tailEnd/>
          </a:ln>
        </p:spPr>
        <p:txBody>
          <a:bodyPr/>
          <a:lstStyle/>
          <a:p>
            <a:endParaRPr lang="en-US"/>
          </a:p>
        </p:txBody>
      </p:sp>
      <p:sp>
        <p:nvSpPr>
          <p:cNvPr id="7183" name="Line 18"/>
          <p:cNvSpPr>
            <a:spLocks noChangeShapeType="1"/>
          </p:cNvSpPr>
          <p:nvPr/>
        </p:nvSpPr>
        <p:spPr bwMode="auto">
          <a:xfrm>
            <a:off x="4267200" y="2514600"/>
            <a:ext cx="0" cy="4343400"/>
          </a:xfrm>
          <a:prstGeom prst="line">
            <a:avLst/>
          </a:prstGeom>
          <a:noFill/>
          <a:ln w="15875">
            <a:solidFill>
              <a:schemeClr val="tx1"/>
            </a:solidFill>
            <a:round/>
            <a:headEnd/>
            <a:tailEnd/>
          </a:ln>
        </p:spPr>
        <p:txBody>
          <a:bodyPr wrap="none" anchor="ct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mail_im"/>
          <p:cNvPicPr>
            <a:picLocks noChangeAspect="1" noChangeArrowheads="1"/>
          </p:cNvPicPr>
          <p:nvPr/>
        </p:nvPicPr>
        <p:blipFill>
          <a:blip r:embed="rId3"/>
          <a:srcRect/>
          <a:stretch>
            <a:fillRect/>
          </a:stretch>
        </p:blipFill>
        <p:spPr bwMode="auto">
          <a:xfrm>
            <a:off x="533400" y="3124200"/>
            <a:ext cx="8105775" cy="1752600"/>
          </a:xfrm>
          <a:prstGeom prst="rect">
            <a:avLst/>
          </a:prstGeom>
          <a:noFill/>
          <a:ln w="9525">
            <a:noFill/>
            <a:miter lim="800000"/>
            <a:headEnd/>
            <a:tailEnd/>
          </a:ln>
        </p:spPr>
      </p:pic>
      <p:sp>
        <p:nvSpPr>
          <p:cNvPr id="8195" name="Line 5"/>
          <p:cNvSpPr>
            <a:spLocks noChangeShapeType="1"/>
          </p:cNvSpPr>
          <p:nvPr/>
        </p:nvSpPr>
        <p:spPr bwMode="auto">
          <a:xfrm>
            <a:off x="-204788" y="4953000"/>
            <a:ext cx="8915401" cy="0"/>
          </a:xfrm>
          <a:prstGeom prst="line">
            <a:avLst/>
          </a:prstGeom>
          <a:noFill/>
          <a:ln w="9525">
            <a:solidFill>
              <a:schemeClr val="tx1"/>
            </a:solidFill>
            <a:round/>
            <a:headEnd/>
            <a:tailEnd/>
          </a:ln>
        </p:spPr>
        <p:txBody>
          <a:bodyPr/>
          <a:lstStyle/>
          <a:p>
            <a:endParaRPr lang="en-US"/>
          </a:p>
        </p:txBody>
      </p:sp>
      <p:sp>
        <p:nvSpPr>
          <p:cNvPr id="8196" name="Text Box 6"/>
          <p:cNvSpPr txBox="1">
            <a:spLocks noChangeArrowheads="1"/>
          </p:cNvSpPr>
          <p:nvPr/>
        </p:nvSpPr>
        <p:spPr bwMode="auto">
          <a:xfrm>
            <a:off x="381000" y="5562600"/>
            <a:ext cx="3810000" cy="915988"/>
          </a:xfrm>
          <a:prstGeom prst="rect">
            <a:avLst/>
          </a:prstGeom>
          <a:noFill/>
          <a:ln w="9525">
            <a:noFill/>
            <a:miter lim="800000"/>
            <a:headEnd/>
            <a:tailEnd/>
          </a:ln>
        </p:spPr>
        <p:txBody>
          <a:bodyPr>
            <a:spAutoFit/>
          </a:bodyPr>
          <a:lstStyle/>
          <a:p>
            <a:pPr algn="l">
              <a:spcBef>
                <a:spcPct val="50000"/>
              </a:spcBef>
            </a:pPr>
            <a:r>
              <a:rPr lang="en-US" sz="1800">
                <a:solidFill>
                  <a:schemeClr val="tx1"/>
                </a:solidFill>
              </a:rPr>
              <a:t>The neuronal cyclin-dependent kinase </a:t>
            </a:r>
            <a:r>
              <a:rPr lang="en-US" sz="1800">
                <a:solidFill>
                  <a:srgbClr val="FF0000"/>
                </a:solidFill>
              </a:rPr>
              <a:t>p35</a:t>
            </a:r>
            <a:r>
              <a:rPr lang="en-US" sz="1800">
                <a:solidFill>
                  <a:schemeClr val="tx1"/>
                </a:solidFill>
              </a:rPr>
              <a:t>/</a:t>
            </a:r>
            <a:r>
              <a:rPr lang="en-US" sz="1800">
                <a:solidFill>
                  <a:srgbClr val="FF0000"/>
                </a:solidFill>
              </a:rPr>
              <a:t>cdk5 </a:t>
            </a:r>
            <a:r>
              <a:rPr lang="en-US" sz="1800">
                <a:solidFill>
                  <a:schemeClr val="tx1"/>
                </a:solidFill>
              </a:rPr>
              <a:t>comprises a catalytic subunit (</a:t>
            </a:r>
            <a:r>
              <a:rPr lang="en-US" sz="1800">
                <a:solidFill>
                  <a:srgbClr val="FF0000"/>
                </a:solidFill>
              </a:rPr>
              <a:t>cdk5</a:t>
            </a:r>
            <a:r>
              <a:rPr lang="en-US" sz="1800">
                <a:solidFill>
                  <a:schemeClr val="tx1"/>
                </a:solidFill>
              </a:rPr>
              <a:t>) and an activator subunit (</a:t>
            </a:r>
            <a:r>
              <a:rPr lang="en-US" sz="1800">
                <a:solidFill>
                  <a:srgbClr val="FF0000"/>
                </a:solidFill>
              </a:rPr>
              <a:t>p35</a:t>
            </a:r>
            <a:r>
              <a:rPr lang="en-US" sz="1800">
                <a:solidFill>
                  <a:schemeClr val="tx1"/>
                </a:solidFill>
              </a:rPr>
              <a:t>)</a:t>
            </a:r>
          </a:p>
        </p:txBody>
      </p:sp>
      <p:sp>
        <p:nvSpPr>
          <p:cNvPr id="8197" name="Text Box 7"/>
          <p:cNvSpPr txBox="1">
            <a:spLocks noChangeArrowheads="1"/>
          </p:cNvSpPr>
          <p:nvPr/>
        </p:nvSpPr>
        <p:spPr bwMode="auto">
          <a:xfrm>
            <a:off x="4495800" y="5410200"/>
            <a:ext cx="4114800" cy="1190625"/>
          </a:xfrm>
          <a:prstGeom prst="rect">
            <a:avLst/>
          </a:prstGeom>
          <a:noFill/>
          <a:ln w="9525">
            <a:noFill/>
            <a:miter lim="800000"/>
            <a:headEnd/>
            <a:tailEnd/>
          </a:ln>
        </p:spPr>
        <p:txBody>
          <a:bodyPr>
            <a:spAutoFit/>
          </a:bodyPr>
          <a:lstStyle/>
          <a:p>
            <a:pPr algn="l">
              <a:spcBef>
                <a:spcPct val="50000"/>
              </a:spcBef>
            </a:pPr>
            <a:r>
              <a:rPr lang="en-US" sz="1800"/>
              <a:t>Reversible histone acetylation </a:t>
            </a:r>
            <a:r>
              <a:rPr lang="en-US" sz="1800">
                <a:solidFill>
                  <a:srgbClr val="FF0000"/>
                </a:solidFill>
              </a:rPr>
              <a:t>changes</a:t>
            </a:r>
            <a:r>
              <a:rPr lang="en-US" sz="1800"/>
              <a:t> the chromatin structure and can </a:t>
            </a:r>
            <a:r>
              <a:rPr lang="en-US" sz="1800">
                <a:solidFill>
                  <a:srgbClr val="FF0000"/>
                </a:solidFill>
              </a:rPr>
              <a:t>modulate</a:t>
            </a:r>
            <a:r>
              <a:rPr lang="en-US" sz="1800"/>
              <a:t> gene transcription. Mammalian histone deacetylase 1 (HDAC1)</a:t>
            </a:r>
          </a:p>
        </p:txBody>
      </p:sp>
      <p:sp>
        <p:nvSpPr>
          <p:cNvPr id="8198" name="Rectangle 12"/>
          <p:cNvSpPr>
            <a:spLocks noChangeArrowheads="1"/>
          </p:cNvSpPr>
          <p:nvPr/>
        </p:nvSpPr>
        <p:spPr bwMode="auto">
          <a:xfrm>
            <a:off x="304800" y="5562600"/>
            <a:ext cx="3886200" cy="914400"/>
          </a:xfrm>
          <a:prstGeom prst="rect">
            <a:avLst/>
          </a:prstGeom>
          <a:noFill/>
          <a:ln w="9525">
            <a:solidFill>
              <a:schemeClr val="tx1"/>
            </a:solidFill>
            <a:miter lim="800000"/>
            <a:headEnd/>
            <a:tailEnd/>
          </a:ln>
        </p:spPr>
        <p:txBody>
          <a:bodyPr wrap="none" anchor="ctr"/>
          <a:lstStyle/>
          <a:p>
            <a:endParaRPr lang="en-US"/>
          </a:p>
        </p:txBody>
      </p:sp>
      <p:sp>
        <p:nvSpPr>
          <p:cNvPr id="8199" name="Rectangle 13"/>
          <p:cNvSpPr>
            <a:spLocks noChangeArrowheads="1"/>
          </p:cNvSpPr>
          <p:nvPr/>
        </p:nvSpPr>
        <p:spPr bwMode="auto">
          <a:xfrm>
            <a:off x="4419600" y="5410200"/>
            <a:ext cx="4038600" cy="1219200"/>
          </a:xfrm>
          <a:prstGeom prst="rect">
            <a:avLst/>
          </a:prstGeom>
          <a:noFill/>
          <a:ln w="9525">
            <a:solidFill>
              <a:schemeClr val="tx1"/>
            </a:solidFill>
            <a:miter lim="800000"/>
            <a:headEnd/>
            <a:tailEnd/>
          </a:ln>
        </p:spPr>
        <p:txBody>
          <a:bodyPr wrap="none" anchor="ctr"/>
          <a:lstStyle/>
          <a:p>
            <a:endParaRPr lang="en-US"/>
          </a:p>
        </p:txBody>
      </p:sp>
      <p:pic>
        <p:nvPicPr>
          <p:cNvPr id="8200" name="Picture 15"/>
          <p:cNvPicPr>
            <a:picLocks noChangeAspect="1" noChangeArrowheads="1"/>
          </p:cNvPicPr>
          <p:nvPr/>
        </p:nvPicPr>
        <p:blipFill>
          <a:blip r:embed="rId4"/>
          <a:srcRect/>
          <a:stretch>
            <a:fillRect/>
          </a:stretch>
        </p:blipFill>
        <p:spPr bwMode="auto">
          <a:xfrm>
            <a:off x="4267200" y="3276600"/>
            <a:ext cx="4648200" cy="1649413"/>
          </a:xfrm>
          <a:prstGeom prst="rect">
            <a:avLst/>
          </a:prstGeom>
          <a:noFill/>
          <a:ln w="9525">
            <a:noFill/>
            <a:miter lim="800000"/>
            <a:headEnd/>
            <a:tailEnd/>
          </a:ln>
        </p:spPr>
      </p:pic>
      <p:sp>
        <p:nvSpPr>
          <p:cNvPr id="8201" name="Rectangle 17"/>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What we’d like to be able to do: </a:t>
            </a:r>
          </a:p>
        </p:txBody>
      </p:sp>
      <p:sp>
        <p:nvSpPr>
          <p:cNvPr id="8202" name="Rectangle 18"/>
          <p:cNvSpPr>
            <a:spLocks noChangeArrowheads="1"/>
          </p:cNvSpPr>
          <p:nvPr/>
        </p:nvSpPr>
        <p:spPr bwMode="auto">
          <a:xfrm>
            <a:off x="381000" y="762000"/>
            <a:ext cx="8229600" cy="1828800"/>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US" sz="2800">
                <a:solidFill>
                  <a:schemeClr val="tx1"/>
                </a:solidFill>
              </a:rPr>
              <a:t>Transfer learning (multi-task):</a:t>
            </a:r>
          </a:p>
          <a:p>
            <a:pPr marL="1143000" lvl="2" indent="-228600" algn="l">
              <a:lnSpc>
                <a:spcPct val="90000"/>
              </a:lnSpc>
              <a:spcBef>
                <a:spcPct val="20000"/>
              </a:spcBef>
              <a:buFontTx/>
              <a:buChar char="•"/>
            </a:pPr>
            <a:r>
              <a:rPr lang="en-US" sz="1800">
                <a:solidFill>
                  <a:schemeClr val="tx1"/>
                </a:solidFill>
              </a:rPr>
              <a:t>Same domain, but slightly different task</a:t>
            </a:r>
          </a:p>
          <a:p>
            <a:pPr marL="1143000" lvl="2" indent="-228600" algn="l">
              <a:lnSpc>
                <a:spcPct val="90000"/>
              </a:lnSpc>
              <a:spcBef>
                <a:spcPct val="20000"/>
              </a:spcBef>
              <a:buFontTx/>
              <a:buChar char="•"/>
            </a:pPr>
            <a:r>
              <a:rPr lang="en-US" sz="1800">
                <a:solidFill>
                  <a:schemeClr val="tx1"/>
                </a:solidFill>
              </a:rPr>
              <a:t>Related task we’ll be training on (with lots of data): </a:t>
            </a:r>
            <a:r>
              <a:rPr lang="en-US" sz="1800" i="1">
                <a:solidFill>
                  <a:schemeClr val="tx1"/>
                </a:solidFill>
              </a:rPr>
              <a:t>Source</a:t>
            </a:r>
            <a:endParaRPr lang="en-US" sz="1800">
              <a:solidFill>
                <a:schemeClr val="tx1"/>
              </a:solidFill>
            </a:endParaRPr>
          </a:p>
          <a:p>
            <a:pPr marL="1143000" lvl="2" indent="-228600" algn="l">
              <a:lnSpc>
                <a:spcPct val="90000"/>
              </a:lnSpc>
              <a:spcBef>
                <a:spcPct val="20000"/>
              </a:spcBef>
              <a:buFontTx/>
              <a:buChar char="•"/>
            </a:pPr>
            <a:r>
              <a:rPr lang="en-US" sz="1800">
                <a:solidFill>
                  <a:schemeClr val="tx1"/>
                </a:solidFill>
              </a:rPr>
              <a:t>Task we’re interested in and will be tested on (data scarce): </a:t>
            </a:r>
            <a:r>
              <a:rPr lang="en-US" sz="1800" i="1">
                <a:solidFill>
                  <a:schemeClr val="tx1"/>
                </a:solidFill>
              </a:rPr>
              <a:t>Target</a:t>
            </a:r>
          </a:p>
          <a:p>
            <a:pPr marL="1600200" lvl="3" indent="-228600" algn="l">
              <a:lnSpc>
                <a:spcPct val="90000"/>
              </a:lnSpc>
              <a:spcBef>
                <a:spcPct val="20000"/>
              </a:spcBef>
              <a:buFontTx/>
              <a:buChar char="–"/>
            </a:pPr>
            <a:r>
              <a:rPr lang="en-US" sz="1600">
                <a:solidFill>
                  <a:schemeClr val="tx1"/>
                </a:solidFill>
              </a:rPr>
              <a:t>[Ando ’05, Sutton ’05]</a:t>
            </a:r>
            <a:endParaRPr lang="en-US" sz="2000">
              <a:solidFill>
                <a:schemeClr val="tx1"/>
              </a:solidFill>
            </a:endParaRPr>
          </a:p>
        </p:txBody>
      </p:sp>
      <p:sp>
        <p:nvSpPr>
          <p:cNvPr id="8203" name="Line 23"/>
          <p:cNvSpPr>
            <a:spLocks noChangeShapeType="1"/>
          </p:cNvSpPr>
          <p:nvPr/>
        </p:nvSpPr>
        <p:spPr bwMode="auto">
          <a:xfrm>
            <a:off x="0" y="2590800"/>
            <a:ext cx="8915400" cy="0"/>
          </a:xfrm>
          <a:prstGeom prst="line">
            <a:avLst/>
          </a:prstGeom>
          <a:noFill/>
          <a:ln w="9525">
            <a:solidFill>
              <a:schemeClr val="tx1"/>
            </a:solidFill>
            <a:round/>
            <a:headEnd/>
            <a:tailEnd/>
          </a:ln>
        </p:spPr>
        <p:txBody>
          <a:bodyPr/>
          <a:lstStyle/>
          <a:p>
            <a:endParaRPr lang="en-US"/>
          </a:p>
        </p:txBody>
      </p:sp>
      <p:sp>
        <p:nvSpPr>
          <p:cNvPr id="8204" name="Text Box 24"/>
          <p:cNvSpPr txBox="1">
            <a:spLocks noChangeArrowheads="1"/>
          </p:cNvSpPr>
          <p:nvPr/>
        </p:nvSpPr>
        <p:spPr bwMode="auto">
          <a:xfrm>
            <a:off x="152400" y="26670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task</a:t>
            </a:r>
            <a:r>
              <a:rPr lang="en-US">
                <a:solidFill>
                  <a:schemeClr val="tx1"/>
                </a:solidFill>
              </a:rPr>
              <a:t>: Names):</a:t>
            </a:r>
          </a:p>
        </p:txBody>
      </p:sp>
      <p:sp>
        <p:nvSpPr>
          <p:cNvPr id="8205" name="Text Box 25"/>
          <p:cNvSpPr txBox="1">
            <a:spLocks noChangeArrowheads="1"/>
          </p:cNvSpPr>
          <p:nvPr/>
        </p:nvSpPr>
        <p:spPr bwMode="auto">
          <a:xfrm>
            <a:off x="4876800" y="2667000"/>
            <a:ext cx="37338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task</a:t>
            </a:r>
            <a:r>
              <a:rPr lang="en-US">
                <a:solidFill>
                  <a:schemeClr val="tx1"/>
                </a:solidFill>
              </a:rPr>
              <a:t>: Pronouns):</a:t>
            </a:r>
          </a:p>
        </p:txBody>
      </p:sp>
      <p:sp>
        <p:nvSpPr>
          <p:cNvPr id="8206" name="Text Box 26"/>
          <p:cNvSpPr txBox="1">
            <a:spLocks noChangeArrowheads="1"/>
          </p:cNvSpPr>
          <p:nvPr/>
        </p:nvSpPr>
        <p:spPr bwMode="auto">
          <a:xfrm>
            <a:off x="76200" y="5181600"/>
            <a:ext cx="42672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Train (</a:t>
            </a:r>
            <a:r>
              <a:rPr lang="en-US" i="1">
                <a:solidFill>
                  <a:schemeClr val="tx1"/>
                </a:solidFill>
              </a:rPr>
              <a:t>source task</a:t>
            </a:r>
            <a:r>
              <a:rPr lang="en-US">
                <a:solidFill>
                  <a:schemeClr val="tx1"/>
                </a:solidFill>
              </a:rPr>
              <a:t>:</a:t>
            </a:r>
            <a:r>
              <a:rPr lang="en-US"/>
              <a:t> </a:t>
            </a:r>
            <a:r>
              <a:rPr lang="en-US">
                <a:solidFill>
                  <a:schemeClr val="tx1"/>
                </a:solidFill>
              </a:rPr>
              <a:t>Proteins):</a:t>
            </a:r>
          </a:p>
        </p:txBody>
      </p:sp>
      <p:sp>
        <p:nvSpPr>
          <p:cNvPr id="8207" name="Text Box 27"/>
          <p:cNvSpPr txBox="1">
            <a:spLocks noChangeArrowheads="1"/>
          </p:cNvSpPr>
          <p:nvPr/>
        </p:nvSpPr>
        <p:spPr bwMode="auto">
          <a:xfrm>
            <a:off x="4495800" y="4953000"/>
            <a:ext cx="4191000" cy="457200"/>
          </a:xfrm>
          <a:prstGeom prst="rect">
            <a:avLst/>
          </a:prstGeom>
          <a:noFill/>
          <a:ln w="9525">
            <a:noFill/>
            <a:miter lim="800000"/>
            <a:headEnd/>
            <a:tailEnd/>
          </a:ln>
        </p:spPr>
        <p:txBody>
          <a:bodyPr>
            <a:spAutoFit/>
          </a:bodyPr>
          <a:lstStyle/>
          <a:p>
            <a:pPr algn="l">
              <a:spcBef>
                <a:spcPct val="50000"/>
              </a:spcBef>
            </a:pPr>
            <a:r>
              <a:rPr lang="en-US">
                <a:solidFill>
                  <a:schemeClr val="tx1"/>
                </a:solidFill>
              </a:rPr>
              <a:t>Test (</a:t>
            </a:r>
            <a:r>
              <a:rPr lang="en-US" i="1">
                <a:solidFill>
                  <a:schemeClr val="tx1"/>
                </a:solidFill>
              </a:rPr>
              <a:t>target task: </a:t>
            </a:r>
            <a:r>
              <a:rPr lang="en-US">
                <a:solidFill>
                  <a:schemeClr val="tx1"/>
                </a:solidFill>
              </a:rPr>
              <a:t>Action Verbs):</a:t>
            </a:r>
          </a:p>
        </p:txBody>
      </p:sp>
      <p:sp>
        <p:nvSpPr>
          <p:cNvPr id="8208" name="Line 28"/>
          <p:cNvSpPr>
            <a:spLocks noChangeShapeType="1"/>
          </p:cNvSpPr>
          <p:nvPr/>
        </p:nvSpPr>
        <p:spPr bwMode="auto">
          <a:xfrm>
            <a:off x="4267200" y="2590800"/>
            <a:ext cx="0" cy="4267200"/>
          </a:xfrm>
          <a:prstGeom prst="line">
            <a:avLst/>
          </a:prstGeom>
          <a:noFill/>
          <a:ln w="15875">
            <a:solidFill>
              <a:schemeClr val="tx1"/>
            </a:solidFill>
            <a:round/>
            <a:headEnd/>
            <a:tailEnd/>
          </a:ln>
        </p:spPr>
        <p:txBody>
          <a:bodyPr wrap="none" anchor="ctr"/>
          <a:lstStyle/>
          <a:p>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2050" name="Object 2"/>
          <p:cNvGraphicFramePr>
            <a:graphicFrameLocks noChangeAspect="1"/>
          </p:cNvGraphicFramePr>
          <p:nvPr/>
        </p:nvGraphicFramePr>
        <p:xfrm>
          <a:off x="381000" y="762000"/>
          <a:ext cx="8610600" cy="6036317"/>
        </p:xfrm>
        <a:graphic>
          <a:graphicData uri="http://schemas.openxmlformats.org/presentationml/2006/ole">
            <p:oleObj spid="_x0000_s2050" name="Visio" r:id="rId3" imgW="6064377" imgH="4788205" progId="Visio.Drawing.11">
              <p:embed/>
            </p:oleObj>
          </a:graphicData>
        </a:graphic>
      </p:graphicFrame>
      <p:sp>
        <p:nvSpPr>
          <p:cNvPr id="6" name="Rectangle 17"/>
          <p:cNvSpPr>
            <a:spLocks noGrp="1" noChangeArrowheads="1"/>
          </p:cNvSpPr>
          <p:nvPr>
            <p:ph type="title"/>
          </p:nvPr>
        </p:nvSpPr>
        <p:spPr>
          <a:xfrm>
            <a:off x="609600" y="0"/>
            <a:ext cx="7772400" cy="609600"/>
          </a:xfrm>
          <a:noFill/>
        </p:spPr>
        <p:txBody>
          <a:bodyPr>
            <a:normAutofit fontScale="90000"/>
          </a:bodyPr>
          <a:lstStyle/>
          <a:p>
            <a:pPr eaLnBrk="1" hangingPunct="1"/>
            <a:r>
              <a:rPr lang="en-US" dirty="0" smtClean="0"/>
              <a:t> How we’ll do it: </a:t>
            </a:r>
            <a:r>
              <a:rPr lang="en-US" u="sng" dirty="0" smtClean="0"/>
              <a:t>Relationships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2082</Words>
  <Application>Microsoft Office PowerPoint</Application>
  <PresentationFormat>On-screen Show (4:3)</PresentationFormat>
  <Paragraphs>404</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Visio</vt:lpstr>
      <vt:lpstr>Exploiting domain and task regularities for robust named entity recognition</vt:lpstr>
      <vt:lpstr>Outline</vt:lpstr>
      <vt:lpstr>Domain: Biological publications</vt:lpstr>
      <vt:lpstr>Problem: Protein-name extraction</vt:lpstr>
      <vt:lpstr>Overview</vt:lpstr>
      <vt:lpstr>What we are able to do:</vt:lpstr>
      <vt:lpstr>What we would like to be able to do: </vt:lpstr>
      <vt:lpstr>What we’d like to be able to do: </vt:lpstr>
      <vt:lpstr> How we’ll do it: Relationships</vt:lpstr>
      <vt:lpstr>How we’ll do it: Related tasks</vt:lpstr>
      <vt:lpstr>Slide 11</vt:lpstr>
      <vt:lpstr>Motivation</vt:lpstr>
      <vt:lpstr>Outline</vt:lpstr>
      <vt:lpstr>State-of-the-art features: Lexical</vt:lpstr>
      <vt:lpstr>Feature Hierarchy</vt:lpstr>
      <vt:lpstr>Hierarchical prior model (HIER)</vt:lpstr>
      <vt:lpstr>Relationship: feature hierarchies</vt:lpstr>
      <vt:lpstr>Data</vt:lpstr>
      <vt:lpstr>Experiments</vt:lpstr>
      <vt:lpstr>  Results: Intra-genre, same-task transfer</vt:lpstr>
      <vt:lpstr>Results: Inter-genre, multi-task transfer</vt:lpstr>
      <vt:lpstr>Results: Baselines vs. HIER</vt:lpstr>
      <vt:lpstr>Conclusions</vt:lpstr>
      <vt:lpstr>Transfer across document structure:</vt:lpstr>
      <vt:lpstr>Sample biology paper</vt:lpstr>
      <vt:lpstr>Structural frequency features</vt:lpstr>
      <vt:lpstr>Slide 27</vt:lpstr>
      <vt:lpstr>Relationship: intra-document structure</vt:lpstr>
      <vt:lpstr>Snippets</vt:lpstr>
      <vt:lpstr>Relationship: high-confidence predictions</vt:lpstr>
      <vt:lpstr>Data</vt:lpstr>
      <vt:lpstr>Performance: abstract  abstract</vt:lpstr>
      <vt:lpstr>Performance: abstract  abstract</vt:lpstr>
      <vt:lpstr>  Performance:       abstract captions</vt:lpstr>
      <vt:lpstr>Conclusions</vt:lpstr>
      <vt:lpstr>Outline</vt:lpstr>
      <vt:lpstr>Proposed work</vt:lpstr>
      <vt:lpstr>Cross-task &amp; cross-domain learning</vt:lpstr>
      <vt:lpstr>Parallel labels</vt:lpstr>
      <vt:lpstr>Relating external and derived knowledge</vt:lpstr>
      <vt:lpstr>Combining &amp; verifying techniques</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Learning and Transduction for Protein Name Extraction</dc:title>
  <dc:creator/>
  <cp:lastModifiedBy>andrew</cp:lastModifiedBy>
  <cp:revision>32</cp:revision>
  <dcterms:created xsi:type="dcterms:W3CDTF">2006-08-16T00:00:00Z</dcterms:created>
  <dcterms:modified xsi:type="dcterms:W3CDTF">2008-12-05T16:24:36Z</dcterms:modified>
</cp:coreProperties>
</file>